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pg" ContentType="video/mpe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72"/>
  </p:notesMasterIdLst>
  <p:sldIdLst>
    <p:sldId id="1458" r:id="rId2"/>
    <p:sldId id="1468" r:id="rId3"/>
    <p:sldId id="1429" r:id="rId4"/>
    <p:sldId id="1430" r:id="rId5"/>
    <p:sldId id="1431" r:id="rId6"/>
    <p:sldId id="1461" r:id="rId7"/>
    <p:sldId id="1480" r:id="rId8"/>
    <p:sldId id="1470" r:id="rId9"/>
    <p:sldId id="1496" r:id="rId10"/>
    <p:sldId id="1497" r:id="rId11"/>
    <p:sldId id="1490" r:id="rId12"/>
    <p:sldId id="1491" r:id="rId13"/>
    <p:sldId id="1492" r:id="rId14"/>
    <p:sldId id="1310" r:id="rId15"/>
    <p:sldId id="1432" r:id="rId16"/>
    <p:sldId id="1433" r:id="rId17"/>
    <p:sldId id="1434" r:id="rId18"/>
    <p:sldId id="1435" r:id="rId19"/>
    <p:sldId id="1436" r:id="rId20"/>
    <p:sldId id="1311" r:id="rId21"/>
    <p:sldId id="1438" r:id="rId22"/>
    <p:sldId id="1312" r:id="rId23"/>
    <p:sldId id="1315" r:id="rId24"/>
    <p:sldId id="1425" r:id="rId25"/>
    <p:sldId id="1426" r:id="rId26"/>
    <p:sldId id="1427" r:id="rId27"/>
    <p:sldId id="1428" r:id="rId28"/>
    <p:sldId id="1262" r:id="rId29"/>
    <p:sldId id="1263" r:id="rId30"/>
    <p:sldId id="1264" r:id="rId31"/>
    <p:sldId id="1265" r:id="rId32"/>
    <p:sldId id="1266" r:id="rId33"/>
    <p:sldId id="1267" r:id="rId34"/>
    <p:sldId id="1420" r:id="rId35"/>
    <p:sldId id="1270" r:id="rId36"/>
    <p:sldId id="1271" r:id="rId37"/>
    <p:sldId id="1272" r:id="rId38"/>
    <p:sldId id="1273" r:id="rId39"/>
    <p:sldId id="1423" r:id="rId40"/>
    <p:sldId id="1424" r:id="rId41"/>
    <p:sldId id="1421" r:id="rId42"/>
    <p:sldId id="1494" r:id="rId43"/>
    <p:sldId id="1440" r:id="rId44"/>
    <p:sldId id="1441" r:id="rId45"/>
    <p:sldId id="1442" r:id="rId46"/>
    <p:sldId id="1443" r:id="rId47"/>
    <p:sldId id="1444" r:id="rId48"/>
    <p:sldId id="1445" r:id="rId49"/>
    <p:sldId id="1446" r:id="rId50"/>
    <p:sldId id="1447" r:id="rId51"/>
    <p:sldId id="1448" r:id="rId52"/>
    <p:sldId id="1449" r:id="rId53"/>
    <p:sldId id="1450" r:id="rId54"/>
    <p:sldId id="1451" r:id="rId55"/>
    <p:sldId id="1452" r:id="rId56"/>
    <p:sldId id="1453" r:id="rId57"/>
    <p:sldId id="1454" r:id="rId58"/>
    <p:sldId id="1455" r:id="rId59"/>
    <p:sldId id="1457" r:id="rId60"/>
    <p:sldId id="1493" r:id="rId61"/>
    <p:sldId id="1495" r:id="rId62"/>
    <p:sldId id="1481" r:id="rId63"/>
    <p:sldId id="1482" r:id="rId64"/>
    <p:sldId id="1483" r:id="rId65"/>
    <p:sldId id="1484" r:id="rId66"/>
    <p:sldId id="1485" r:id="rId67"/>
    <p:sldId id="1486" r:id="rId68"/>
    <p:sldId id="1487" r:id="rId69"/>
    <p:sldId id="1488" r:id="rId70"/>
    <p:sldId id="1489" r:id="rId71"/>
  </p:sldIdLst>
  <p:sldSz cx="9144000" cy="6858000" type="screen4x3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Helvetic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Helvetic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Helvetic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Helvetic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Helvetica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Helvetica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Helvetica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Helvetica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Helvetica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5916E00-B271-4102-88AE-44D7CE780472}">
          <p14:sldIdLst>
            <p14:sldId id="1458"/>
            <p14:sldId id="1468"/>
            <p14:sldId id="1429"/>
            <p14:sldId id="1430"/>
            <p14:sldId id="1431"/>
            <p14:sldId id="1461"/>
            <p14:sldId id="1480"/>
            <p14:sldId id="1470"/>
            <p14:sldId id="1496"/>
            <p14:sldId id="1497"/>
            <p14:sldId id="1490"/>
            <p14:sldId id="1491"/>
            <p14:sldId id="1492"/>
            <p14:sldId id="1310"/>
            <p14:sldId id="1432"/>
            <p14:sldId id="1433"/>
            <p14:sldId id="1434"/>
            <p14:sldId id="1435"/>
            <p14:sldId id="1436"/>
            <p14:sldId id="1311"/>
            <p14:sldId id="1438"/>
            <p14:sldId id="1312"/>
            <p14:sldId id="1315"/>
            <p14:sldId id="1425"/>
            <p14:sldId id="1426"/>
            <p14:sldId id="1427"/>
            <p14:sldId id="1428"/>
            <p14:sldId id="1262"/>
            <p14:sldId id="1263"/>
            <p14:sldId id="1264"/>
            <p14:sldId id="1265"/>
            <p14:sldId id="1266"/>
            <p14:sldId id="1267"/>
            <p14:sldId id="1420"/>
            <p14:sldId id="1270"/>
            <p14:sldId id="1271"/>
            <p14:sldId id="1272"/>
            <p14:sldId id="1273"/>
            <p14:sldId id="1423"/>
            <p14:sldId id="1424"/>
            <p14:sldId id="1421"/>
            <p14:sldId id="1494"/>
          </p14:sldIdLst>
        </p14:section>
        <p14:section name="extracellular rec background" id="{1BDCAC4C-5AC6-4EC3-AD14-2D695902F98B}">
          <p14:sldIdLst>
            <p14:sldId id="1440"/>
            <p14:sldId id="1441"/>
            <p14:sldId id="1442"/>
            <p14:sldId id="1443"/>
            <p14:sldId id="1444"/>
            <p14:sldId id="1445"/>
            <p14:sldId id="1446"/>
            <p14:sldId id="1447"/>
            <p14:sldId id="1448"/>
            <p14:sldId id="1449"/>
            <p14:sldId id="1450"/>
            <p14:sldId id="1451"/>
            <p14:sldId id="1452"/>
            <p14:sldId id="1453"/>
            <p14:sldId id="1454"/>
            <p14:sldId id="1455"/>
            <p14:sldId id="1457"/>
            <p14:sldId id="1493"/>
            <p14:sldId id="1495"/>
            <p14:sldId id="1481"/>
            <p14:sldId id="1482"/>
            <p14:sldId id="1483"/>
            <p14:sldId id="1484"/>
            <p14:sldId id="1485"/>
            <p14:sldId id="1486"/>
            <p14:sldId id="1487"/>
            <p14:sldId id="1488"/>
            <p14:sldId id="14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3CABF0"/>
    <a:srgbClr val="DCEFF0"/>
    <a:srgbClr val="B6DCDF"/>
    <a:srgbClr val="0000FF"/>
    <a:srgbClr val="99CCFF"/>
    <a:srgbClr val="C9C9C9"/>
    <a:srgbClr val="C4C4C4"/>
    <a:srgbClr val="CC0000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177" autoAdjust="0"/>
    <p:restoredTop sz="70065" autoAdjust="0"/>
  </p:normalViewPr>
  <p:slideViewPr>
    <p:cSldViewPr>
      <p:cViewPr varScale="1">
        <p:scale>
          <a:sx n="51" d="100"/>
          <a:sy n="51" d="100"/>
        </p:scale>
        <p:origin x="618" y="3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157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C9839DFE-F0F9-491E-A167-B1C7E7A4CD2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2291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AF789B3-23A6-4868-85C8-8628E348D991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242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/>
            <a:fld id="{E4CAE931-B9C1-4024-B43E-D07347D51D2B}" type="slidenum">
              <a:rPr lang="en-GB" smtClean="0">
                <a:solidFill>
                  <a:srgbClr val="000000"/>
                </a:solidFill>
                <a:latin typeface="Arial" charset="0"/>
              </a:rPr>
              <a:pPr eaLnBrk="1" hangingPunct="1"/>
              <a:t>20</a:t>
            </a:fld>
            <a:endParaRPr lang="en-GB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ctr" eaLnBrk="1" hangingPunct="1"/>
            <a:r>
              <a:rPr lang="en-CA" dirty="0" smtClean="0"/>
              <a:t>…segments</a:t>
            </a:r>
            <a:r>
              <a:rPr lang="en-CA" baseline="0" dirty="0" smtClean="0"/>
              <a:t> of that behavioral sequence appear in a repeated, compressed manner at the theta timescale..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216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C5163BD-7A1F-4E42-B206-CF218EE72DC1}" type="slidenum">
              <a:rPr lang="en-GB"/>
              <a:pPr/>
              <a:t>21</a:t>
            </a:fld>
            <a:endParaRPr lang="en-GB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video illustrating what our best guess looks like in small (20 milliseconds) time steps. </a:t>
            </a:r>
          </a:p>
          <a:p>
            <a:r>
              <a:rPr lang="en-US" dirty="0"/>
              <a:t>Red color means rat is likely to be there. Actual location of the rat is the white circle.</a:t>
            </a:r>
          </a:p>
          <a:p>
            <a:r>
              <a:rPr lang="en-US" dirty="0"/>
              <a:t>watch what happens as he pauses at the choice point. [notice, initially decoding is local, but at the choice point it goes forward left, then right.]</a:t>
            </a:r>
          </a:p>
          <a:p>
            <a:r>
              <a:rPr lang="en-US" dirty="0"/>
              <a:t>NOTE that this is EXACTLY WHAT WE WOULD WANT FROM A FLEXIBLE PLANNING SYSTEM!</a:t>
            </a:r>
          </a:p>
          <a:p>
            <a:endParaRPr lang="en-US" dirty="0"/>
          </a:p>
          <a:p>
            <a:r>
              <a:rPr lang="en-US" dirty="0"/>
              <a:t>I then showed, IN A PAPER IN PRESS AT NEURON, that</a:t>
            </a:r>
          </a:p>
        </p:txBody>
      </p:sp>
    </p:spTree>
    <p:extLst>
      <p:ext uri="{BB962C8B-B14F-4D97-AF65-F5344CB8AC3E}">
        <p14:creationId xmlns:p14="http://schemas.microsoft.com/office/powerpoint/2010/main" val="1051382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/>
            <a:fld id="{E4CAE931-B9C1-4024-B43E-D07347D51D2B}" type="slidenum">
              <a:rPr lang="en-GB" smtClean="0">
                <a:solidFill>
                  <a:srgbClr val="000000"/>
                </a:solidFill>
                <a:latin typeface="Arial" charset="0"/>
              </a:rPr>
              <a:pPr eaLnBrk="1" hangingPunct="1"/>
              <a:t>22</a:t>
            </a:fld>
            <a:endParaRPr lang="en-GB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ctr" eaLnBrk="1" hangingPunct="1"/>
            <a:r>
              <a:rPr lang="en-CA" dirty="0" smtClean="0"/>
              <a:t>and finally here</a:t>
            </a:r>
            <a:r>
              <a:rPr lang="en-CA" baseline="0" dirty="0" smtClean="0"/>
              <a:t> is an example of a SWR-sequence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4082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baseline="0" dirty="0" smtClean="0"/>
              <a:t>these SWR sequences have some interesting properties, and are thought to support..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CA" baseline="0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baseline="0" dirty="0" smtClean="0"/>
              <a:t>WE VIEW THESE FUNCTIONS AS ARISING FROM A GENERATIVE MODEL THAT LEARNS TO GENERATE PREDICTIONS ABOUT THE WORLD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839DFE-F0F9-491E-A167-B1C7E7A4CD2D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9583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3E5571-64F6-4122-AFCE-B912F8FBF20A}" type="slidenum">
              <a:rPr lang="en-GB">
                <a:solidFill>
                  <a:srgbClr val="000000"/>
                </a:solidFill>
              </a:rPr>
              <a:pPr/>
              <a:t>24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316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6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due to </a:t>
            </a:r>
            <a:r>
              <a:rPr lang="en-US" baseline="0" dirty="0" smtClean="0"/>
              <a:t>chance alignment of independent replays.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4066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3E5571-64F6-4122-AFCE-B912F8FBF20A}" type="slidenum">
              <a:rPr lang="en-GB">
                <a:solidFill>
                  <a:srgbClr val="000000"/>
                </a:solidFill>
              </a:rPr>
              <a:pPr/>
              <a:t>25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316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6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due to </a:t>
            </a:r>
            <a:r>
              <a:rPr lang="en-US" baseline="0" dirty="0" smtClean="0"/>
              <a:t>chance alignment of independent replays.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919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/>
            <a:fld id="{E4CAE931-B9C1-4024-B43E-D07347D51D2B}" type="slidenum">
              <a:rPr lang="en-GB" smtClean="0">
                <a:latin typeface="Arial" charset="0"/>
              </a:rPr>
              <a:pPr eaLnBrk="1" hangingPunct="1"/>
              <a:t>28</a:t>
            </a:fld>
            <a:endParaRPr lang="en-GB" smtClean="0">
              <a:latin typeface="Arial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ctr" eaLnBrk="1" hangingPunct="1"/>
            <a:r>
              <a:rPr lang="en-CA" dirty="0" smtClean="0"/>
              <a:t>this is</a:t>
            </a:r>
            <a:r>
              <a:rPr lang="en-CA" baseline="0" dirty="0" smtClean="0"/>
              <a:t> often thought of as a (1-D in this case) neural correlate of memory recall</a:t>
            </a:r>
          </a:p>
          <a:p>
            <a:pPr algn="ctr" eaLnBrk="1" hangingPunct="1"/>
            <a:endParaRPr lang="en-CA" baseline="0" dirty="0" smtClean="0"/>
          </a:p>
          <a:p>
            <a:pPr algn="ctr" eaLnBrk="1" hangingPunct="1"/>
            <a:r>
              <a:rPr lang="en-CA" baseline="0" dirty="0" smtClean="0"/>
              <a:t>note compressed timescale!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18987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/>
            <a:fld id="{E4CAE931-B9C1-4024-B43E-D07347D51D2B}" type="slidenum">
              <a:rPr lang="en-GB" smtClean="0">
                <a:latin typeface="Arial" charset="0"/>
              </a:rPr>
              <a:pPr eaLnBrk="1" hangingPunct="1"/>
              <a:t>29</a:t>
            </a:fld>
            <a:endParaRPr lang="en-GB" smtClean="0">
              <a:latin typeface="Arial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ctr" eaLnBrk="1" hangingPunct="1"/>
            <a:r>
              <a:rPr lang="en-CA" dirty="0" smtClean="0"/>
              <a:t>a</a:t>
            </a:r>
            <a:r>
              <a:rPr lang="en-CA" baseline="0" dirty="0" smtClean="0"/>
              <a:t> typical thing to do is to apply a probabilistic decoding procedure that based on observed spike counts AND TUNING CURVES gives probabilities of rat being at different positions.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9213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/>
            <a:fld id="{E4CAE931-B9C1-4024-B43E-D07347D51D2B}" type="slidenum">
              <a:rPr lang="en-GB" smtClean="0">
                <a:latin typeface="Arial" charset="0"/>
              </a:rPr>
              <a:pPr eaLnBrk="1" hangingPunct="1"/>
              <a:t>30</a:t>
            </a:fld>
            <a:endParaRPr lang="en-GB" smtClean="0">
              <a:latin typeface="Arial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ctr" eaLnBrk="1" hangingPunct="1"/>
            <a:r>
              <a:rPr lang="en-CA" dirty="0" smtClean="0"/>
              <a:t>if the rat is running, can compare this to</a:t>
            </a:r>
            <a:r>
              <a:rPr lang="en-CA" baseline="0" dirty="0" smtClean="0"/>
              <a:t> the actual (observed) position to know if you’re doing the decoding right.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74268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/>
            <a:fld id="{E4CAE931-B9C1-4024-B43E-D07347D51D2B}" type="slidenum">
              <a:rPr lang="en-GB" smtClean="0">
                <a:latin typeface="Arial" charset="0"/>
              </a:rPr>
              <a:pPr eaLnBrk="1" hangingPunct="1"/>
              <a:t>31</a:t>
            </a:fld>
            <a:endParaRPr lang="en-GB" smtClean="0">
              <a:latin typeface="Arial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ctr" eaLnBrk="1" hangingPunct="1"/>
            <a:r>
              <a:rPr lang="en-CA" dirty="0" smtClean="0"/>
              <a:t>if the rat is running, can compare this to</a:t>
            </a:r>
            <a:r>
              <a:rPr lang="en-CA" baseline="0" dirty="0" smtClean="0"/>
              <a:t> the actual (observed) position to know if you’re doing the decoding right.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6538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in the lower left plot, we are recording</a:t>
            </a:r>
            <a:r>
              <a:rPr lang="en-CA" baseline="0" dirty="0" smtClean="0"/>
              <a:t> from a population of cells…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the population vector is the vector sum (weighted by firing rate) of the preferred directions of a population of neurons.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this is an example of a very simple, linear decoding: the firing rate of each neuron is directly proportional to the decoded </a:t>
            </a:r>
            <a:r>
              <a:rPr lang="en-CA" baseline="0" dirty="0" err="1" smtClean="0"/>
              <a:t>dir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72B06-ADF7-41D0-8107-48D021D40FFC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4069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/>
            <a:fld id="{E4CAE931-B9C1-4024-B43E-D07347D51D2B}" type="slidenum">
              <a:rPr lang="en-GB" smtClean="0">
                <a:latin typeface="Arial" charset="0"/>
              </a:rPr>
              <a:pPr eaLnBrk="1" hangingPunct="1"/>
              <a:t>32</a:t>
            </a:fld>
            <a:endParaRPr lang="en-GB" smtClean="0">
              <a:latin typeface="Arial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ctr" eaLnBrk="1" hangingPunct="1"/>
            <a:r>
              <a:rPr lang="en-CA" dirty="0" smtClean="0"/>
              <a:t>but for SWR-sequences,</a:t>
            </a:r>
            <a:r>
              <a:rPr lang="en-CA" baseline="0" dirty="0" smtClean="0"/>
              <a:t> you can’t do that.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68947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/>
            <a:fld id="{E4CAE931-B9C1-4024-B43E-D07347D51D2B}" type="slidenum">
              <a:rPr lang="en-GB" smtClean="0">
                <a:latin typeface="Arial" charset="0"/>
              </a:rPr>
              <a:pPr eaLnBrk="1" hangingPunct="1"/>
              <a:t>33</a:t>
            </a:fld>
            <a:endParaRPr lang="en-GB" smtClean="0">
              <a:latin typeface="Arial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ctr" eaLnBrk="1" hangingPunct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83557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/>
            <a:fld id="{E4CAE931-B9C1-4024-B43E-D07347D51D2B}" type="slidenum">
              <a:rPr lang="en-GB" smtClean="0">
                <a:latin typeface="Arial" charset="0"/>
              </a:rPr>
              <a:pPr eaLnBrk="1" hangingPunct="1"/>
              <a:t>34</a:t>
            </a:fld>
            <a:endParaRPr lang="en-GB" smtClean="0">
              <a:latin typeface="Arial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ctr" eaLnBrk="1" hangingPunct="1"/>
            <a:r>
              <a:rPr lang="en-CA" dirty="0" smtClean="0"/>
              <a:t>this is</a:t>
            </a:r>
            <a:r>
              <a:rPr lang="en-CA" baseline="0" dirty="0" smtClean="0"/>
              <a:t> often thought of as a (1-D in this case) neural correlate of memory recall</a:t>
            </a:r>
          </a:p>
          <a:p>
            <a:pPr algn="ctr" eaLnBrk="1" hangingPunct="1"/>
            <a:endParaRPr lang="en-CA" baseline="0" dirty="0" smtClean="0"/>
          </a:p>
          <a:p>
            <a:pPr algn="ctr" eaLnBrk="1" hangingPunct="1"/>
            <a:r>
              <a:rPr lang="en-CA" baseline="0" dirty="0" smtClean="0"/>
              <a:t>note compressed timescale!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62335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so, should we just give up?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839DFE-F0F9-491E-A167-B1C7E7A4CD2D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4634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lower error</a:t>
            </a:r>
            <a:r>
              <a:rPr lang="en-CA" baseline="0" dirty="0" smtClean="0"/>
              <a:t> is better</a:t>
            </a:r>
          </a:p>
          <a:p>
            <a:endParaRPr lang="en-CA" baseline="0" dirty="0" smtClean="0"/>
          </a:p>
          <a:p>
            <a:r>
              <a:rPr lang="en-CA" baseline="0" dirty="0" smtClean="0"/>
              <a:t>note effects of smoothing spike trains and tuning curves; even with very minimal smoothing, can do better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839DFE-F0F9-491E-A167-B1C7E7A4CD2D}" type="slidenum">
              <a:rPr lang="en-GB" smtClean="0"/>
              <a:pPr>
                <a:defRPr/>
              </a:pPr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80020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this is not surprising… could</a:t>
            </a:r>
            <a:r>
              <a:rPr lang="en-CA" baseline="0" dirty="0" smtClean="0"/>
              <a:t> be overfitting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839DFE-F0F9-491E-A167-B1C7E7A4CD2D}" type="slidenum">
              <a:rPr lang="en-GB" smtClean="0"/>
              <a:pPr>
                <a:defRPr/>
              </a:pPr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6042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use</a:t>
            </a:r>
            <a:r>
              <a:rPr lang="en-CA" baseline="0" dirty="0" smtClean="0"/>
              <a:t> encoding model with best generalization performance</a:t>
            </a:r>
          </a:p>
          <a:p>
            <a:endParaRPr lang="en-CA" baseline="0" dirty="0" smtClean="0"/>
          </a:p>
          <a:p>
            <a:r>
              <a:rPr lang="en-CA" baseline="0" dirty="0" smtClean="0"/>
              <a:t>key point: suppose you were going to decode putative “prospections” and found they were biased at the choice point…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839DFE-F0F9-491E-A167-B1C7E7A4CD2D}" type="slidenum">
              <a:rPr lang="en-GB" smtClean="0"/>
              <a:pPr>
                <a:defRPr/>
              </a:pPr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61828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this is not surprising… could</a:t>
            </a:r>
            <a:r>
              <a:rPr lang="en-CA" baseline="0" dirty="0" smtClean="0"/>
              <a:t> </a:t>
            </a:r>
            <a:r>
              <a:rPr lang="en-CA" baseline="0" smtClean="0"/>
              <a:t>be overfitting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839DFE-F0F9-491E-A167-B1C7E7A4CD2D}" type="slidenum">
              <a:rPr lang="en-GB" smtClean="0"/>
              <a:pPr>
                <a:defRPr/>
              </a:pPr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2766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1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Figure 9: 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Among several behavioral and neural measures, tuning curve variability as estimated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by a bootstrapping procedure is most similar to cross-validated decoding accuracy. </a:t>
            </a:r>
            <a:r>
              <a:rPr lang="en-CA" sz="1200" b="1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: Normalized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occupancy (time spent) and its standard deviation across trials within each session (</a:t>
            </a:r>
            <a:r>
              <a:rPr lang="en-CA" sz="1200" b="1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). </a:t>
            </a:r>
            <a:r>
              <a:rPr lang="en-CA" sz="1200" b="1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: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Mean firing rate of all cells with at least one place field, and distribution of place field peaks (</a:t>
            </a:r>
            <a:r>
              <a:rPr lang="en-CA" sz="1200" b="1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D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).</a:t>
            </a:r>
          </a:p>
          <a:p>
            <a:r>
              <a:rPr lang="en-CA" sz="1200" b="1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: Standard deviation of single-trial tuning curves, computed across trials within a session (raw) or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normalized by the mean (</a:t>
            </a:r>
            <a:r>
              <a:rPr lang="en-CA" sz="1200" b="1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). </a:t>
            </a:r>
            <a:r>
              <a:rPr lang="en-CA" sz="1200" b="1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G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: Entire-session tuning curve variability, estimated by a bootstrapping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procedure (raw) or normalized by the mean (</a:t>
            </a:r>
            <a:r>
              <a:rPr lang="en-CA" sz="1200" b="1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H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). </a:t>
            </a:r>
            <a:r>
              <a:rPr lang="en-CA" sz="1200" b="1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: Raw, and z-scored (</a:t>
            </a:r>
            <a:r>
              <a:rPr lang="en-CA" sz="1200" b="1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J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 population vector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correlation between tuning curves estimated across every pair of trials. </a:t>
            </a:r>
            <a:r>
              <a:rPr lang="en-CA" sz="1200" b="1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K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: Raw, and z-scored (</a:t>
            </a:r>
            <a:r>
              <a:rPr lang="en-CA" sz="1200" b="1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L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population vector correlation between tuning curves estimated from each trial and the complementary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leave-one-out tuning curves.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839DFE-F0F9-491E-A167-B1C7E7A4CD2D}" type="slidenum">
              <a:rPr lang="en-GB" smtClean="0"/>
              <a:pPr>
                <a:defRPr/>
              </a:pPr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55091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fld id="{98B4508A-E8B5-4E22-8F43-77B5C970C625}" type="slidenum">
              <a:rPr lang="en-GB" altLang="en-US">
                <a:latin typeface="Arial" panose="020B0604020202020204" pitchFamily="34" charset="0"/>
              </a:rPr>
              <a:pPr eaLnBrk="1" hangingPunct="1"/>
              <a:t>43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49507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3177" tIns="46589" rIns="93177" bIns="46589" anchor="b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fld id="{F3C4476A-67A1-4340-82B8-9B38B7BCA080}" type="slidenum">
              <a:rPr lang="en-US" altLang="en-US" sz="1200">
                <a:latin typeface="Arial" panose="020B0604020202020204" pitchFamily="34" charset="0"/>
              </a:rPr>
              <a:pPr algn="r" eaLnBrk="1" hangingPunct="1"/>
              <a:t>43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495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The basic idea is to place electrodes in the brain, and record the activity of neurons --</a:t>
            </a:r>
          </a:p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this is a very versatile technique, can be applied in a range of “preparations” cultured neurons to freely moving animals (including humans). </a:t>
            </a:r>
          </a:p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The big advantage is that you can study brain activity in the intact brain, down to the level of activity in a single neuron. By recording from many neurons across brain areas you can make a bridge from neurons to systems.</a:t>
            </a:r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153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 smtClean="0"/>
              <a:t>an</a:t>
            </a:r>
            <a:r>
              <a:rPr lang="en-US" baseline="0" dirty="0" smtClean="0"/>
              <a:t> early example of applying decoding methods to cognitive processing</a:t>
            </a:r>
            <a:endParaRPr lang="en-US" dirty="0" smtClean="0"/>
          </a:p>
          <a:p>
            <a:pPr eaLnBrk="1" hangingPunct="1">
              <a:spcBef>
                <a:spcPct val="0"/>
              </a:spcBef>
            </a:pPr>
            <a:r>
              <a:rPr lang="en-US" dirty="0" smtClean="0"/>
              <a:t>  </a:t>
            </a:r>
          </a:p>
        </p:txBody>
      </p:sp>
      <p:sp>
        <p:nvSpPr>
          <p:cNvPr id="1054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7953A44-25E9-41C9-8217-DD43D6511278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7842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fld id="{4A3181AE-88B0-4AC4-947E-6A44234E7574}" type="slidenum">
              <a:rPr lang="en-GB" altLang="en-US">
                <a:latin typeface="Arial" panose="020B0604020202020204" pitchFamily="34" charset="0"/>
              </a:rPr>
              <a:pPr eaLnBrk="1" hangingPunct="1"/>
              <a:t>44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50531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3177" tIns="46589" rIns="93177" bIns="46589" anchor="b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fld id="{6E85F1A0-D6DA-4AD9-A346-23FFCED2D7E1}" type="slidenum">
              <a:rPr lang="en-US" altLang="en-US" sz="1200">
                <a:latin typeface="Arial" panose="020B0604020202020204" pitchFamily="34" charset="0"/>
              </a:rPr>
              <a:pPr algn="r" eaLnBrk="1" hangingPunct="1"/>
              <a:t>44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505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there are many different kinds of electodes! for different purposes…</a:t>
            </a:r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5863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fld id="{DF675A65-8BDF-4731-8785-FD8169DE6B21}" type="slidenum">
              <a:rPr lang="en-GB" altLang="en-US">
                <a:latin typeface="Arial" panose="020B0604020202020204" pitchFamily="34" charset="0"/>
              </a:rPr>
              <a:pPr eaLnBrk="1" hangingPunct="1"/>
              <a:t>45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51555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3177" tIns="46589" rIns="93177" bIns="46589" anchor="b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fld id="{58F7CE90-AB6B-4C24-B927-3EF8B0B2F003}" type="slidenum">
              <a:rPr lang="en-US" altLang="en-US" sz="1200">
                <a:latin typeface="Arial" panose="020B0604020202020204" pitchFamily="34" charset="0"/>
              </a:rPr>
              <a:pPr algn="r" eaLnBrk="1" hangingPunct="1"/>
              <a:t>45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5155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this shows an important one, the tetrode. you can see, it has 4 recording sites. I will explain why in a few minutes.</a:t>
            </a:r>
          </a:p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This image shows the recording sites are plated; this is important to improve recoding surface and thus signal to noise..</a:t>
            </a:r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5390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fld id="{D66E9AB6-9349-4FAC-B02D-DC68393172BA}" type="slidenum">
              <a:rPr lang="en-GB" altLang="en-US">
                <a:latin typeface="Arial" panose="020B0604020202020204" pitchFamily="34" charset="0"/>
              </a:rPr>
              <a:pPr eaLnBrk="1" hangingPunct="1"/>
              <a:t>46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52579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3172" tIns="46587" rIns="93172" bIns="46587" anchor="b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fld id="{BE60AF3F-F334-44EF-AF5E-E9CBCD104C6E}" type="slidenum">
              <a:rPr lang="en-US" altLang="en-US" sz="1200">
                <a:latin typeface="Arial" panose="020B0604020202020204" pitchFamily="34" charset="0"/>
              </a:rPr>
              <a:pPr algn="r" eaLnBrk="1" hangingPunct="1"/>
              <a:t>46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525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1121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fld id="{9AD043FB-5DB6-47E0-A531-BAA2AA25CFBE}" type="slidenum">
              <a:rPr lang="en-GB" altLang="en-US">
                <a:latin typeface="Arial" panose="020B0604020202020204" pitchFamily="34" charset="0"/>
              </a:rPr>
              <a:pPr eaLnBrk="1" hangingPunct="1"/>
              <a:t>47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53603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3177" tIns="46589" rIns="93177" bIns="46589" anchor="b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fld id="{4A909BBE-7D0B-48CB-8A80-F8035E2D6787}" type="slidenum">
              <a:rPr lang="en-US" altLang="en-US" sz="1200">
                <a:latin typeface="Arial" panose="020B0604020202020204" pitchFamily="34" charset="0"/>
              </a:rPr>
              <a:pPr algn="r" eaLnBrk="1" hangingPunct="1"/>
              <a:t>47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536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How do you actually get the electrodes into the brain? where you want them?</a:t>
            </a:r>
          </a:p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skull has landmarks.</a:t>
            </a:r>
          </a:p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can measure distances from those using a “stereotax”</a:t>
            </a:r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9116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fld id="{CF52141E-7EF9-478F-A533-B9175E8A91F6}" type="slidenum">
              <a:rPr lang="en-GB" altLang="en-US">
                <a:latin typeface="Arial" panose="020B0604020202020204" pitchFamily="34" charset="0"/>
              </a:rPr>
              <a:pPr eaLnBrk="1" hangingPunct="1"/>
              <a:t>48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54627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3177" tIns="46589" rIns="93177" bIns="46589" anchor="b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fld id="{2FE12015-66F9-4319-BA10-E99350119BF9}" type="slidenum">
              <a:rPr lang="en-US" altLang="en-US" sz="1200">
                <a:latin typeface="Arial" panose="020B0604020202020204" pitchFamily="34" charset="0"/>
              </a:rPr>
              <a:pPr algn="r" eaLnBrk="1" hangingPunct="1"/>
              <a:t>48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546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then you can use a brain atlas for some initial targeting guidelines.</a:t>
            </a:r>
          </a:p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also, if you have a hyperdrive, you can move the electrodes later (but only up and down..!)</a:t>
            </a:r>
          </a:p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here is a picture showing skull landmarks, a craniotomy, and some anchor screws.</a:t>
            </a:r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8062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fld id="{0FAF69CB-5DB6-48A9-ABA7-39E15A794736}" type="slidenum">
              <a:rPr lang="en-GB" altLang="en-US">
                <a:latin typeface="Arial" panose="020B0604020202020204" pitchFamily="34" charset="0"/>
              </a:rPr>
              <a:pPr eaLnBrk="1" hangingPunct="1"/>
              <a:t>49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55651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3177" tIns="46589" rIns="93177" bIns="46589" anchor="b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fld id="{4441A33A-3286-4AC8-91FC-5ADA29497D33}" type="slidenum">
              <a:rPr lang="en-US" altLang="en-US" sz="1200">
                <a:latin typeface="Arial" panose="020B0604020202020204" pitchFamily="34" charset="0"/>
              </a:rPr>
              <a:pPr algn="r" eaLnBrk="1" hangingPunct="1"/>
              <a:t>49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55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so, if you do all of this correctly, then congratulations, you will be able to record a voltage trace from the brain!</a:t>
            </a:r>
          </a:p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you can process this in different ways.</a:t>
            </a:r>
          </a:p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LFP: lower frequency signal reflecting activity of many neurons together, mostly dendritic currents from synaptic inputs, subthreshold potentials</a:t>
            </a:r>
          </a:p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spikes</a:t>
            </a:r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228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fld id="{ED94980E-E208-49DF-8538-C761C3C24586}" type="slidenum">
              <a:rPr lang="en-GB" altLang="en-US">
                <a:latin typeface="Arial" panose="020B0604020202020204" pitchFamily="34" charset="0"/>
              </a:rPr>
              <a:pPr eaLnBrk="1" hangingPunct="1"/>
              <a:t>50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here are some LFPs recorded using a hyperdrive. what a mess!</a:t>
            </a:r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4608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fld id="{EBC2DDBE-923F-452B-BD45-723FAEF264D0}" type="slidenum">
              <a:rPr lang="en-GB" altLang="en-US">
                <a:latin typeface="Arial" panose="020B0604020202020204" pitchFamily="34" charset="0"/>
              </a:rPr>
              <a:pPr eaLnBrk="1" hangingPunct="1"/>
              <a:t>51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but actually, zooming in, you can see some interesting structure.</a:t>
            </a:r>
          </a:p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these gamma oscillations, for instance, are thought to be involved in “binding through synchrony”.</a:t>
            </a:r>
          </a:p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example: you see something that’s red and square.. but maybe you have different neurons for those things. how does the brain know they go together?</a:t>
            </a:r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8872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fld id="{87B98017-57B0-4144-A33A-0543A97B78D3}" type="slidenum">
              <a:rPr lang="en-GB" altLang="en-US">
                <a:latin typeface="Arial" panose="020B0604020202020204" pitchFamily="34" charset="0"/>
              </a:rPr>
              <a:pPr eaLnBrk="1" hangingPunct="1"/>
              <a:t>52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58723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3177" tIns="46589" rIns="93177" bIns="46589" anchor="b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fld id="{BE028554-A041-466D-888A-C67DC112832F}" type="slidenum">
              <a:rPr lang="en-US" altLang="en-US" sz="1200">
                <a:latin typeface="Arial" panose="020B0604020202020204" pitchFamily="34" charset="0"/>
              </a:rPr>
              <a:pPr algn="r" eaLnBrk="1" hangingPunct="1"/>
              <a:t>52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587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So what about the spikes? This is where the tetrode comes in.</a:t>
            </a:r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5050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fld id="{7907A0B7-F694-476E-9161-A275083B159E}" type="slidenum">
              <a:rPr lang="en-GB" altLang="en-US">
                <a:latin typeface="Arial" panose="020B0604020202020204" pitchFamily="34" charset="0"/>
              </a:rPr>
              <a:pPr eaLnBrk="1" hangingPunct="1"/>
              <a:t>53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59747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3177" tIns="46589" rIns="93177" bIns="46589" anchor="b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fld id="{8489322B-2BA2-4599-8AE8-11007D5393FA}" type="slidenum">
              <a:rPr lang="en-US" altLang="en-US" sz="1200">
                <a:latin typeface="Arial" panose="020B0604020202020204" pitchFamily="34" charset="0"/>
              </a:rPr>
              <a:pPr algn="r" eaLnBrk="1" hangingPunct="1"/>
              <a:t>53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597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314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/>
            <a:fld id="{E4CAE931-B9C1-4024-B43E-D07347D51D2B}" type="slidenum">
              <a:rPr lang="en-GB" smtClean="0">
                <a:solidFill>
                  <a:srgbClr val="000000"/>
                </a:solidFill>
                <a:latin typeface="Arial" charset="0"/>
              </a:rPr>
              <a:pPr eaLnBrk="1" hangingPunct="1"/>
              <a:t>14</a:t>
            </a:fld>
            <a:endParaRPr lang="en-GB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ctr" eaLnBrk="1" hangingPunct="1"/>
            <a:r>
              <a:rPr lang="en-CA" dirty="0" smtClean="0"/>
              <a:t>as you know, the rat hippocampus</a:t>
            </a:r>
            <a:r>
              <a:rPr lang="en-CA" baseline="0" dirty="0" smtClean="0"/>
              <a:t> generates highly structured neural activity</a:t>
            </a:r>
          </a:p>
          <a:p>
            <a:pPr algn="ctr" eaLnBrk="1" hangingPunct="1"/>
            <a:endParaRPr lang="en-CA" baseline="0" dirty="0" smtClean="0"/>
          </a:p>
          <a:p>
            <a:pPr algn="ctr" eaLnBrk="1" hangingPunct="1"/>
            <a:r>
              <a:rPr lang="en-CA" baseline="0" dirty="0" smtClean="0"/>
              <a:t>here is a </a:t>
            </a:r>
            <a:r>
              <a:rPr lang="en-CA" baseline="0" dirty="0" err="1" smtClean="0"/>
              <a:t>rasterplot</a:t>
            </a:r>
            <a:r>
              <a:rPr lang="en-CA" baseline="0" dirty="0" smtClean="0"/>
              <a:t> of some place cells as one of our rats runs a trial on a T-maze, you can see the sequential activation of one cell after another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6276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fld id="{A4BDBE33-7748-4BC7-9DA8-0D0C97D8B289}" type="slidenum">
              <a:rPr lang="en-GB" altLang="en-US">
                <a:latin typeface="Arial" panose="020B0604020202020204" pitchFamily="34" charset="0"/>
              </a:rPr>
              <a:pPr eaLnBrk="1" hangingPunct="1"/>
              <a:t>54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60771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3177" tIns="46589" rIns="93177" bIns="46589" anchor="b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fld id="{61D1F4D8-C414-477A-A90F-E94C4D70F132}" type="slidenum">
              <a:rPr lang="en-US" altLang="en-US" sz="1200">
                <a:latin typeface="Arial" panose="020B0604020202020204" pitchFamily="34" charset="0"/>
              </a:rPr>
              <a:pPr algn="r" eaLnBrk="1" hangingPunct="1"/>
              <a:t>54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607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3296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fld id="{804924E4-C5AE-4FDC-B16D-A44B52A45B96}" type="slidenum">
              <a:rPr lang="en-GB" altLang="en-US">
                <a:latin typeface="Arial" panose="020B0604020202020204" pitchFamily="34" charset="0"/>
              </a:rPr>
              <a:pPr eaLnBrk="1" hangingPunct="1"/>
              <a:t>55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61795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3177" tIns="46589" rIns="93177" bIns="46589" anchor="b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fld id="{7C67CDBE-DE57-4874-ACF1-7ADAB4BAA2D1}" type="slidenum">
              <a:rPr lang="en-US" altLang="en-US" sz="1200">
                <a:latin typeface="Arial" panose="020B0604020202020204" pitchFamily="34" charset="0"/>
              </a:rPr>
              <a:pPr algn="r" eaLnBrk="1" hangingPunct="1"/>
              <a:t>55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61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6156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fld id="{74B6DCF6-E9C5-48EC-B412-71A17A4861A6}" type="slidenum">
              <a:rPr lang="en-GB" altLang="en-US">
                <a:latin typeface="Arial" panose="020B0604020202020204" pitchFamily="34" charset="0"/>
              </a:rPr>
              <a:pPr eaLnBrk="1" hangingPunct="1"/>
              <a:t>56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62819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3177" tIns="46589" rIns="93177" bIns="46589" anchor="b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fld id="{5B9D5FC8-3FAF-4BBD-A810-9BC746E9A11A}" type="slidenum">
              <a:rPr lang="en-US" altLang="en-US" sz="1200">
                <a:latin typeface="Arial" panose="020B0604020202020204" pitchFamily="34" charset="0"/>
              </a:rPr>
              <a:pPr algn="r" eaLnBrk="1" hangingPunct="1"/>
              <a:t>56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628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4832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fld id="{0ACF75C3-EDEC-44CE-BF98-C3B2F101376A}" type="slidenum">
              <a:rPr lang="en-GB" altLang="en-US">
                <a:latin typeface="Arial" panose="020B0604020202020204" pitchFamily="34" charset="0"/>
              </a:rPr>
              <a:pPr eaLnBrk="1" hangingPunct="1"/>
              <a:t>57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63843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3177" tIns="46589" rIns="93177" bIns="46589" anchor="b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fld id="{88F1512B-50E8-4BF3-95E6-C6A0ECB68870}" type="slidenum">
              <a:rPr lang="en-US" altLang="en-US" sz="1200">
                <a:latin typeface="Arial" panose="020B0604020202020204" pitchFamily="34" charset="0"/>
              </a:rPr>
              <a:pPr algn="r" eaLnBrk="1" hangingPunct="1"/>
              <a:t>57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63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36881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fld id="{71CA1AB5-B1AC-42B5-810D-B117F327B231}" type="slidenum">
              <a:rPr lang="en-GB" altLang="en-US">
                <a:latin typeface="Arial" panose="020B0604020202020204" pitchFamily="34" charset="0"/>
              </a:rPr>
              <a:pPr eaLnBrk="1" hangingPunct="1"/>
              <a:t>58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64867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3177" tIns="46589" rIns="93177" bIns="46589" anchor="b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fld id="{70A5237C-A50B-460E-A3D1-118CC71BFA01}" type="slidenum">
              <a:rPr lang="en-US" altLang="en-US" sz="1200">
                <a:latin typeface="Arial" panose="020B0604020202020204" pitchFamily="34" charset="0"/>
              </a:rPr>
              <a:pPr algn="r" eaLnBrk="1" hangingPunct="1"/>
              <a:t>58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64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9797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8612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\begin{equation*}</a:t>
            </a:r>
          </a:p>
          <a:p>
            <a:r>
              <a:rPr lang="en-US" altLang="x-none">
                <a:ea typeface="ＭＳ Ｐゴシック" charset="-128"/>
              </a:rPr>
              <a:t>\mathbf{x}_t \vert \mathbf{z}_{t} \sim \mathcal{N}\left(C \mathbf{z}_{t-1}, R\right)</a:t>
            </a:r>
          </a:p>
          <a:p>
            <a:r>
              <a:rPr lang="en-US" altLang="x-none">
                <a:ea typeface="ＭＳ Ｐゴシック" charset="-128"/>
              </a:rPr>
              <a:t>\end{equation*}</a:t>
            </a:r>
          </a:p>
          <a:p>
            <a:endParaRPr lang="en-US" altLang="x-none">
              <a:ea typeface="ＭＳ Ｐゴシック" charset="-128"/>
            </a:endParaRPr>
          </a:p>
          <a:p>
            <a:r>
              <a:rPr lang="en-US" altLang="x-none">
                <a:ea typeface="ＭＳ Ｐゴシック" charset="-128"/>
              </a:rPr>
              <a:t>\begin{equation*}</a:t>
            </a:r>
          </a:p>
          <a:p>
            <a:r>
              <a:rPr lang="en-US" altLang="x-none">
                <a:ea typeface="ＭＳ Ｐゴシック" charset="-128"/>
              </a:rPr>
              <a:t>\mathbf{x}_t \vert \mathbf{z}_{t} \sim \text{Poisson}\left(\exp(C \mathbf{z}_{t} + D)\right)</a:t>
            </a:r>
          </a:p>
          <a:p>
            <a:r>
              <a:rPr lang="en-US" altLang="x-none">
                <a:ea typeface="ＭＳ Ｐゴシック" charset="-128"/>
              </a:rPr>
              <a:t>\end{equation*}</a:t>
            </a:r>
          </a:p>
        </p:txBody>
      </p:sp>
    </p:spTree>
    <p:extLst>
      <p:ext uri="{BB962C8B-B14F-4D97-AF65-F5344CB8AC3E}">
        <p14:creationId xmlns:p14="http://schemas.microsoft.com/office/powerpoint/2010/main" val="9015999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\begin{equation*}</a:t>
            </a:r>
          </a:p>
          <a:p>
            <a:r>
              <a:rPr lang="en-US" altLang="x-none">
                <a:ea typeface="ＭＳ Ｐゴシック" charset="-128"/>
              </a:rPr>
              <a:t>\Pr(\mathbf{z}_t \vert \lbrace{\mathbf{x}\rbrace_1^{t-1}) = </a:t>
            </a:r>
          </a:p>
          <a:p>
            <a:r>
              <a:rPr lang="en-US" altLang="x-none">
                <a:ea typeface="ＭＳ Ｐゴシック" charset="-128"/>
              </a:rPr>
              <a:t>  \int \Pr(\mathbf{z}_t \vert \mathbf{z}_{t-1}) \Pr(\mathbf{z}_{t-1} \vert \lbrace{\mathbf{x}\rbrace_1^{t-1}) \, d \mathbf{z}_{t-1}</a:t>
            </a:r>
          </a:p>
          <a:p>
            <a:r>
              <a:rPr lang="en-US" altLang="x-none">
                <a:ea typeface="ＭＳ Ｐゴシック" charset="-128"/>
              </a:rPr>
              <a:t>\end{equation*}</a:t>
            </a:r>
          </a:p>
          <a:p>
            <a:endParaRPr lang="en-US" altLang="x-none">
              <a:ea typeface="ＭＳ Ｐゴシック" charset="-128"/>
            </a:endParaRPr>
          </a:p>
          <a:p>
            <a:r>
              <a:rPr lang="en-US" altLang="x-none">
                <a:ea typeface="ＭＳ Ｐゴシック" charset="-128"/>
              </a:rPr>
              <a:t>\begin{equation*}</a:t>
            </a:r>
          </a:p>
          <a:p>
            <a:r>
              <a:rPr lang="en-US" altLang="x-none">
                <a:ea typeface="ＭＳ Ｐゴシック" charset="-128"/>
              </a:rPr>
              <a:t>\Pr(\mathbf{z}_t \vert \lbrace\mathbf{x}\rbrace_1^{t}) = </a:t>
            </a:r>
          </a:p>
          <a:p>
            <a:r>
              <a:rPr lang="en-US" altLang="x-none">
                <a:ea typeface="ＭＳ Ｐゴシック" charset="-128"/>
              </a:rPr>
              <a:t> \frac{\Pr(\mathbf{x}_t \vert \mathbf{z}_t)\Pr(\mathbf{z}_t \vert \lbrace\mathbf{x}\rbrace_1^{t-1})}{\Pr(\mathbf{x}_t \vert \lbrace\mathbf{x}\rbrace_1^{t-1})}</a:t>
            </a:r>
          </a:p>
          <a:p>
            <a:r>
              <a:rPr lang="en-US" altLang="x-none">
                <a:ea typeface="ＭＳ Ｐゴシック" charset="-128"/>
              </a:rPr>
              <a:t>\end{equation*}</a:t>
            </a:r>
          </a:p>
        </p:txBody>
      </p:sp>
    </p:spTree>
    <p:extLst>
      <p:ext uri="{BB962C8B-B14F-4D97-AF65-F5344CB8AC3E}">
        <p14:creationId xmlns:p14="http://schemas.microsoft.com/office/powerpoint/2010/main" val="1457875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/>
            <a:fld id="{E1A8F1AD-5990-4A34-9FCF-F151EC3D8BD9}" type="slidenum">
              <a:rPr lang="en-GB" smtClean="0">
                <a:latin typeface="Arial" charset="0"/>
              </a:rPr>
              <a:pPr eaLnBrk="1" hangingPunct="1"/>
              <a:t>15</a:t>
            </a:fld>
            <a:endParaRPr lang="en-GB" smtClean="0">
              <a:latin typeface="Arial" charset="0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smtClean="0"/>
              <a:t>This is a DECODING PROBLEM: given spikes, were is the rat?</a:t>
            </a:r>
          </a:p>
          <a:p>
            <a:r>
              <a:rPr lang="en-US" smtClean="0"/>
              <a:t>To do that,</a:t>
            </a:r>
          </a:p>
        </p:txBody>
      </p:sp>
    </p:spTree>
    <p:extLst>
      <p:ext uri="{BB962C8B-B14F-4D97-AF65-F5344CB8AC3E}">
        <p14:creationId xmlns:p14="http://schemas.microsoft.com/office/powerpoint/2010/main" val="3984519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/>
            <a:fld id="{A2B5FF2E-145B-4F58-8190-757BE305B3FE}" type="slidenum">
              <a:rPr lang="en-GB" smtClean="0">
                <a:latin typeface="Arial" charset="0"/>
              </a:rPr>
              <a:pPr eaLnBrk="1" hangingPunct="1"/>
              <a:t>16</a:t>
            </a:fld>
            <a:endParaRPr lang="en-GB" smtClean="0">
              <a:latin typeface="Arial" charset="0"/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smtClean="0"/>
              <a:t>..to do that, we take the cells’ overall tuning curves (so this one is active here.. And this one here..)</a:t>
            </a:r>
          </a:p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41397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/>
            <a:fld id="{825EEACC-C995-4B02-AF02-EC33C0C9E878}" type="slidenum">
              <a:rPr lang="en-GB" smtClean="0">
                <a:latin typeface="Arial" charset="0"/>
              </a:rPr>
              <a:pPr eaLnBrk="1" hangingPunct="1"/>
              <a:t>17</a:t>
            </a:fld>
            <a:endParaRPr lang="en-GB" smtClean="0">
              <a:latin typeface="Arial" charset="0"/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smtClean="0"/>
              <a:t>then, based on how many spikes each cell fired, you get a probability distribution of the rat’s location on the track. </a:t>
            </a:r>
          </a:p>
          <a:p>
            <a:r>
              <a:rPr lang="en-US" smtClean="0"/>
              <a:t>this is pretty intuitive: if you know this cell fired 0 spikes, you’d say the rat is more likely to be here (point) than here.</a:t>
            </a:r>
          </a:p>
          <a:p>
            <a:r>
              <a:rPr lang="en-US" smtClean="0"/>
              <a:t>and this is what you see.</a:t>
            </a:r>
          </a:p>
          <a:p>
            <a:r>
              <a:rPr lang="en-US" smtClean="0"/>
              <a:t>(this incidentally is one of the reasons why this method is simple: to compute this p distr it assumes poisson firing statistics.)</a:t>
            </a:r>
          </a:p>
        </p:txBody>
      </p:sp>
    </p:spTree>
    <p:extLst>
      <p:ext uri="{BB962C8B-B14F-4D97-AF65-F5344CB8AC3E}">
        <p14:creationId xmlns:p14="http://schemas.microsoft.com/office/powerpoint/2010/main" val="2391763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/>
            <a:fld id="{0BED7CCB-9830-4F75-BC52-1C429F4654B3}" type="slidenum">
              <a:rPr lang="en-GB" smtClean="0">
                <a:latin typeface="Arial" charset="0"/>
              </a:rPr>
              <a:pPr eaLnBrk="1" hangingPunct="1"/>
              <a:t>18</a:t>
            </a:fld>
            <a:endParaRPr lang="en-GB" smtClean="0">
              <a:latin typeface="Arial" charset="0"/>
            </a:endParaRPr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few things to say: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in a sense we take the position of a downstream brain area, that gets information about the state of the world, *or of an internal state*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retrieve WHAT THAT STATE IS… a single trial approach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93687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one application is “how well” you</a:t>
            </a:r>
            <a:r>
              <a:rPr lang="en-CA" baseline="0" dirty="0" smtClean="0"/>
              <a:t> can decode certain things, how much every extra cell helps…</a:t>
            </a:r>
          </a:p>
          <a:p>
            <a:endParaRPr lang="en-CA" baseline="0" dirty="0" smtClean="0"/>
          </a:p>
          <a:p>
            <a:r>
              <a:rPr lang="en-CA" baseline="0" dirty="0" smtClean="0"/>
              <a:t>in this sense, quite similar to the questions addressed with information theory.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839DFE-F0F9-491E-A167-B1C7E7A4CD2D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257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088C8F-5118-48E4-B852-9BB22904347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1587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E814A8-C63A-4C00-8777-DB380DAFA53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375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121BAF-CE4A-4A04-BC3E-93E72DC37CD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275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8E516C-0E20-4D8B-8377-F6421CCEF0A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43947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 b="1" i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DE422-00BC-4A04-A0F8-D7490E3B0C0D}" type="slidenum">
              <a:rPr lang="en-CA" smtClean="0">
                <a:solidFill>
                  <a:srgbClr val="7F7F7F"/>
                </a:solidFill>
              </a:rPr>
              <a:pPr/>
              <a:t>‹#›</a:t>
            </a:fld>
            <a:endParaRPr lang="en-CA">
              <a:solidFill>
                <a:srgbClr val="7F7F7F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52736"/>
            <a:ext cx="8219256" cy="5073427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5912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2AEC6E-281A-46F0-B1A7-B15C03B2944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9781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8C85E-6F26-4B86-8D9B-496AF34D9E2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7957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13A66-7025-4CD5-ACBA-EF8A8E446E8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218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5FA396-1F03-48BF-B579-538F9B40C8C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028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 b="1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2CA1B7-8B7F-446D-9C6B-D4522E594ED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6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D03AAE-42B0-4731-83CD-1D6D49F6D72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9671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23D84D-2949-4D4E-8117-E1676300C7E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524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81B50B-82BA-4B37-B4AC-57B42E3F820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81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563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74726"/>
            <a:ext cx="8229600" cy="5151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6A0CB8AE-E328-4BC7-9A2C-AFFD5726808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pic>
        <p:nvPicPr>
          <p:cNvPr id="1031" name="Picture 7" descr="tl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lr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6381750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82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 baseline="0">
          <a:solidFill>
            <a:schemeClr val="accent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kCDWKdmwhUI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3" Type="http://schemas.openxmlformats.org/officeDocument/2006/relationships/image" Target="../media/image18.png"/><Relationship Id="rId7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video" Target="file:////C:/Users/mvdm/Dropbox/talks/2012-SILS/Movie_S1_R051-2004-09-06_MT_Choice_Point.wmv" TargetMode="External"/><Relationship Id="rId7" Type="http://schemas.openxmlformats.org/officeDocument/2006/relationships/notesSlide" Target="../notesSlides/notesSlide11.xml"/><Relationship Id="rId2" Type="http://schemas.microsoft.com/office/2007/relationships/media" Target="file:////C:/Users/mvdm/Dropbox/talks/2012-SILS/Movie_S1_R051-2004-09-06_MT_Choice_Point.wmv" TargetMode="Externa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7.xml"/><Relationship Id="rId5" Type="http://schemas.openxmlformats.org/officeDocument/2006/relationships/video" Target="file:////C:/Users/mvdm/Dropbox/talks/2011-NIDA/R117-2007-06-15-VTE.wmv" TargetMode="External"/><Relationship Id="rId10" Type="http://schemas.openxmlformats.org/officeDocument/2006/relationships/image" Target="../media/image37.png"/><Relationship Id="rId4" Type="http://schemas.microsoft.com/office/2007/relationships/media" Target="file:////C:/Users/mvdm/Dropbox/talks/2011-NIDA/R117-2007-06-15-VTE.wmv" TargetMode="External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27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27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55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4.jpeg"/><Relationship Id="rId11" Type="http://schemas.openxmlformats.org/officeDocument/2006/relationships/image" Target="../media/image51.png"/><Relationship Id="rId5" Type="http://schemas.openxmlformats.org/officeDocument/2006/relationships/image" Target="../media/image53.jpeg"/><Relationship Id="rId10" Type="http://schemas.openxmlformats.org/officeDocument/2006/relationships/oleObject" Target="../embeddings/oleObject3.bin"/><Relationship Id="rId4" Type="http://schemas.openxmlformats.org/officeDocument/2006/relationships/image" Target="../media/image52.jpeg"/><Relationship Id="rId9" Type="http://schemas.openxmlformats.org/officeDocument/2006/relationships/image" Target="../media/image57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jpeg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7.png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notesSlide" Target="../notesSlides/notesSlide40.xml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0.jpeg"/><Relationship Id="rId5" Type="http://schemas.openxmlformats.org/officeDocument/2006/relationships/image" Target="../media/image71.png"/><Relationship Id="rId4" Type="http://schemas.openxmlformats.org/officeDocument/2006/relationships/oleObject" Target="../embeddings/oleObject4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7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71.png"/><Relationship Id="rId4" Type="http://schemas.openxmlformats.org/officeDocument/2006/relationships/oleObject" Target="../embeddings/oleObject6.bin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7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71.png"/><Relationship Id="rId4" Type="http://schemas.openxmlformats.org/officeDocument/2006/relationships/oleObject" Target="../embeddings/oleObject8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9.png"/><Relationship Id="rId5" Type="http://schemas.openxmlformats.org/officeDocument/2006/relationships/image" Target="../media/image76.png"/><Relationship Id="rId4" Type="http://schemas.openxmlformats.org/officeDocument/2006/relationships/oleObject" Target="../embeddings/oleObject10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iff"/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tiff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11.tiff"/><Relationship Id="rId7" Type="http://schemas.openxmlformats.org/officeDocument/2006/relationships/image" Target="../media/image15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8.png"/><Relationship Id="rId7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decoding?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sz="2800" dirty="0" smtClean="0"/>
              <a:t>Use neural activity to control something</a:t>
            </a:r>
          </a:p>
          <a:p>
            <a:pPr lvl="1">
              <a:buFont typeface=".HelveticaNeueDeskInterface-Regular" charset="-120"/>
              <a:buChar char="-"/>
            </a:pPr>
            <a:r>
              <a:rPr lang="en-US" dirty="0" err="1" smtClean="0">
                <a:solidFill>
                  <a:schemeClr val="tx1"/>
                </a:solidFill>
              </a:rPr>
              <a:t>Neurally</a:t>
            </a:r>
            <a:r>
              <a:rPr lang="en-US" dirty="0" smtClean="0">
                <a:solidFill>
                  <a:schemeClr val="tx1"/>
                </a:solidFill>
              </a:rPr>
              <a:t>-controlled prostheses</a:t>
            </a:r>
          </a:p>
          <a:p>
            <a:pPr lvl="1">
              <a:buFont typeface=".HelveticaNeueDeskInterface-Regular" charset="-120"/>
              <a:buChar char="-"/>
            </a:pPr>
            <a:r>
              <a:rPr lang="en-US" dirty="0" smtClean="0">
                <a:solidFill>
                  <a:schemeClr val="tx1"/>
                </a:solidFill>
              </a:rPr>
              <a:t>Facebook F8 </a:t>
            </a:r>
            <a:r>
              <a:rPr lang="en-US" dirty="0" smtClean="0">
                <a:solidFill>
                  <a:schemeClr val="tx1"/>
                </a:solidFill>
                <a:hlinkClick r:id="rId2"/>
              </a:rPr>
              <a:t>speech decoding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buFont typeface="Arial" charset="0"/>
              <a:buChar char="•"/>
            </a:pPr>
            <a:r>
              <a:rPr lang="en-US" sz="2800" dirty="0" smtClean="0"/>
              <a:t>Learn something about how neural activity represents the world</a:t>
            </a:r>
          </a:p>
          <a:p>
            <a:pPr lvl="1">
              <a:buFont typeface=".HelveticaNeueDeskInterface-Regular" charset="-120"/>
              <a:buChar char="-"/>
            </a:pPr>
            <a:r>
              <a:rPr lang="en-US" dirty="0" smtClean="0">
                <a:solidFill>
                  <a:schemeClr val="tx1"/>
                </a:solidFill>
              </a:rPr>
              <a:t>Test a representation model</a:t>
            </a:r>
          </a:p>
          <a:p>
            <a:pPr lvl="1">
              <a:buFont typeface=".HelveticaNeueDeskInterface-Regular" charset="-120"/>
              <a:buChar char="-"/>
            </a:pPr>
            <a:r>
              <a:rPr lang="en-US" dirty="0" smtClean="0">
                <a:solidFill>
                  <a:schemeClr val="tx1"/>
                </a:solidFill>
              </a:rPr>
              <a:t>Observe representations change in interesting ways</a:t>
            </a:r>
          </a:p>
          <a:p>
            <a:pPr>
              <a:buFont typeface="Arial" charset="0"/>
              <a:buChar char="•"/>
            </a:pPr>
            <a:r>
              <a:rPr lang="en-US" sz="2800" dirty="0" smtClean="0"/>
              <a:t>Make sense of offline neural activity (hard)</a:t>
            </a:r>
          </a:p>
          <a:p>
            <a:pPr lvl="1">
              <a:buFont typeface=".HelveticaNeueDeskInterface-Regular" charset="-120"/>
              <a:buChar char="-"/>
            </a:pPr>
            <a:r>
              <a:rPr lang="en-US" dirty="0">
                <a:solidFill>
                  <a:schemeClr val="tx1"/>
                </a:solidFill>
              </a:rPr>
              <a:t>Affect, attention</a:t>
            </a:r>
          </a:p>
          <a:p>
            <a:pPr lvl="1">
              <a:buFont typeface=".HelveticaNeueDeskInterface-Regular" charset="-120"/>
              <a:buChar char="-"/>
            </a:pPr>
            <a:r>
              <a:rPr lang="en-US" dirty="0" smtClean="0">
                <a:solidFill>
                  <a:schemeClr val="tx1"/>
                </a:solidFill>
              </a:rPr>
              <a:t>Hippocampal replay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13F92-8B99-4B94-A2CD-A4CB4E037BEC}" type="slidenum">
              <a:rPr lang="en-US" smtClean="0">
                <a:solidFill>
                  <a:srgbClr val="7F7F7F"/>
                </a:solidFill>
              </a:rPr>
              <a:pPr/>
              <a:t>1</a:t>
            </a:fld>
            <a:endParaRPr lang="en-US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7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Simple encoding model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Continuous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Discrete</a:t>
            </a:r>
            <a:endParaRPr lang="en-US" dirty="0"/>
          </a:p>
        </p:txBody>
      </p:sp>
      <p:sp>
        <p:nvSpPr>
          <p:cNvPr id="19458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27AC8C4-F28E-DB4B-BD85-BCCF483B27F6}" type="slidenum">
              <a:rPr lang="en-US" altLang="en-US" sz="1200">
                <a:solidFill>
                  <a:srgbClr val="898989"/>
                </a:solidFill>
                <a:latin typeface="Gill Sans" charset="0"/>
                <a:ea typeface="ヒラギノ角ゴ ProN W3" charset="-128"/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200">
              <a:solidFill>
                <a:srgbClr val="898989"/>
              </a:solidFill>
              <a:latin typeface="Gill Sans" charset="0"/>
              <a:ea typeface="ヒラギノ角ゴ ProN W3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057400"/>
            <a:ext cx="7010400" cy="698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750" y="4091782"/>
            <a:ext cx="5270500" cy="698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750" y="5115323"/>
            <a:ext cx="50165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Adding </a:t>
            </a:r>
            <a:r>
              <a:rPr lang="en-US" altLang="en-US" dirty="0">
                <a:ea typeface="ＭＳ Ｐゴシック" charset="-128"/>
              </a:rPr>
              <a:t>dynamics</a:t>
            </a:r>
          </a:p>
        </p:txBody>
      </p:sp>
      <p:sp>
        <p:nvSpPr>
          <p:cNvPr id="19458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27AC8C4-F28E-DB4B-BD85-BCCF483B27F6}" type="slidenum">
              <a:rPr lang="en-US" altLang="en-US" sz="1200">
                <a:solidFill>
                  <a:srgbClr val="898989"/>
                </a:solidFill>
                <a:latin typeface="Gill Sans" charset="0"/>
                <a:ea typeface="ヒラギノ角ゴ ProN W3" charset="-128"/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200">
              <a:solidFill>
                <a:srgbClr val="898989"/>
              </a:solidFill>
              <a:latin typeface="Gill Sans" charset="0"/>
              <a:ea typeface="ヒラギノ角ゴ ProN W3" charset="-128"/>
            </a:endParaRPr>
          </a:p>
        </p:txBody>
      </p:sp>
      <p:grpSp>
        <p:nvGrpSpPr>
          <p:cNvPr id="19459" name="Group 20"/>
          <p:cNvGrpSpPr>
            <a:grpSpLocks/>
          </p:cNvGrpSpPr>
          <p:nvPr/>
        </p:nvGrpSpPr>
        <p:grpSpPr bwMode="auto">
          <a:xfrm>
            <a:off x="533400" y="3810000"/>
            <a:ext cx="914400" cy="914400"/>
            <a:chOff x="2349870" y="3785342"/>
            <a:chExt cx="914400" cy="914400"/>
          </a:xfrm>
        </p:grpSpPr>
        <p:sp>
          <p:nvSpPr>
            <p:cNvPr id="17" name="Oval 16"/>
            <p:cNvSpPr/>
            <p:nvPr/>
          </p:nvSpPr>
          <p:spPr>
            <a:xfrm>
              <a:off x="2349870" y="3785342"/>
              <a:ext cx="914400" cy="9144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pic>
          <p:nvPicPr>
            <p:cNvPr id="19483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4114800"/>
              <a:ext cx="482600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460" name="Group 19"/>
          <p:cNvGrpSpPr>
            <a:grpSpLocks/>
          </p:cNvGrpSpPr>
          <p:nvPr/>
        </p:nvGrpSpPr>
        <p:grpSpPr bwMode="auto">
          <a:xfrm>
            <a:off x="1981200" y="3810000"/>
            <a:ext cx="914400" cy="914400"/>
            <a:chOff x="4114800" y="3785342"/>
            <a:chExt cx="914400" cy="914400"/>
          </a:xfrm>
        </p:grpSpPr>
        <p:sp>
          <p:nvSpPr>
            <p:cNvPr id="18" name="Oval 17"/>
            <p:cNvSpPr/>
            <p:nvPr/>
          </p:nvSpPr>
          <p:spPr>
            <a:xfrm>
              <a:off x="4114800" y="3785342"/>
              <a:ext cx="914400" cy="9144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pic>
          <p:nvPicPr>
            <p:cNvPr id="19481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4114800"/>
              <a:ext cx="495300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461" name="Group 15"/>
          <p:cNvGrpSpPr>
            <a:grpSpLocks/>
          </p:cNvGrpSpPr>
          <p:nvPr/>
        </p:nvGrpSpPr>
        <p:grpSpPr bwMode="auto">
          <a:xfrm>
            <a:off x="4648200" y="3810000"/>
            <a:ext cx="914400" cy="914400"/>
            <a:chOff x="5486400" y="3785342"/>
            <a:chExt cx="914400" cy="914400"/>
          </a:xfrm>
        </p:grpSpPr>
        <p:sp>
          <p:nvSpPr>
            <p:cNvPr id="19" name="Oval 18"/>
            <p:cNvSpPr/>
            <p:nvPr/>
          </p:nvSpPr>
          <p:spPr>
            <a:xfrm>
              <a:off x="5486400" y="3785342"/>
              <a:ext cx="914400" cy="9144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pic>
          <p:nvPicPr>
            <p:cNvPr id="19479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8800" y="4114800"/>
              <a:ext cx="596900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462" name="Group 9"/>
          <p:cNvGrpSpPr>
            <a:grpSpLocks/>
          </p:cNvGrpSpPr>
          <p:nvPr/>
        </p:nvGrpSpPr>
        <p:grpSpPr bwMode="auto">
          <a:xfrm>
            <a:off x="4648200" y="1968500"/>
            <a:ext cx="914400" cy="914400"/>
            <a:chOff x="4724400" y="1944213"/>
            <a:chExt cx="914400" cy="914400"/>
          </a:xfrm>
        </p:grpSpPr>
        <p:sp>
          <p:nvSpPr>
            <p:cNvPr id="12" name="Oval 11"/>
            <p:cNvSpPr/>
            <p:nvPr/>
          </p:nvSpPr>
          <p:spPr>
            <a:xfrm>
              <a:off x="4724400" y="1944213"/>
              <a:ext cx="914400" cy="9144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pic>
          <p:nvPicPr>
            <p:cNvPr id="19477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0" y="2286000"/>
              <a:ext cx="546100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463" name="Group 13"/>
          <p:cNvGrpSpPr>
            <a:grpSpLocks/>
          </p:cNvGrpSpPr>
          <p:nvPr/>
        </p:nvGrpSpPr>
        <p:grpSpPr bwMode="auto">
          <a:xfrm>
            <a:off x="1981200" y="1968500"/>
            <a:ext cx="914400" cy="914400"/>
            <a:chOff x="3023340" y="1944213"/>
            <a:chExt cx="914400" cy="914400"/>
          </a:xfrm>
        </p:grpSpPr>
        <p:sp>
          <p:nvSpPr>
            <p:cNvPr id="11" name="Oval 10"/>
            <p:cNvSpPr/>
            <p:nvPr/>
          </p:nvSpPr>
          <p:spPr>
            <a:xfrm>
              <a:off x="3023340" y="1944213"/>
              <a:ext cx="914400" cy="9144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pic>
          <p:nvPicPr>
            <p:cNvPr id="19475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6600" y="2286000"/>
              <a:ext cx="444500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464" name="Group 14"/>
          <p:cNvGrpSpPr>
            <a:grpSpLocks/>
          </p:cNvGrpSpPr>
          <p:nvPr/>
        </p:nvGrpSpPr>
        <p:grpSpPr bwMode="auto">
          <a:xfrm>
            <a:off x="533400" y="1968500"/>
            <a:ext cx="914400" cy="914400"/>
            <a:chOff x="1627080" y="1944213"/>
            <a:chExt cx="914400" cy="914400"/>
          </a:xfrm>
        </p:grpSpPr>
        <p:sp>
          <p:nvSpPr>
            <p:cNvPr id="9" name="Oval 8"/>
            <p:cNvSpPr/>
            <p:nvPr/>
          </p:nvSpPr>
          <p:spPr>
            <a:xfrm>
              <a:off x="1627080" y="1944213"/>
              <a:ext cx="914400" cy="9144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pic>
          <p:nvPicPr>
            <p:cNvPr id="19473" name="Picture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0400" y="2286000"/>
              <a:ext cx="431800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24" name="Straight Arrow Connector 23"/>
          <p:cNvCxnSpPr>
            <a:cxnSpLocks noChangeShapeType="1"/>
            <a:stCxn id="9" idx="4"/>
            <a:endCxn id="17" idx="0"/>
          </p:cNvCxnSpPr>
          <p:nvPr/>
        </p:nvCxnSpPr>
        <p:spPr bwMode="auto">
          <a:xfrm>
            <a:off x="990600" y="2882900"/>
            <a:ext cx="0" cy="92710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Straight Arrow Connector 26"/>
          <p:cNvCxnSpPr>
            <a:cxnSpLocks noChangeShapeType="1"/>
            <a:stCxn id="11" idx="4"/>
            <a:endCxn id="18" idx="0"/>
          </p:cNvCxnSpPr>
          <p:nvPr/>
        </p:nvCxnSpPr>
        <p:spPr bwMode="auto">
          <a:xfrm>
            <a:off x="2438400" y="2882900"/>
            <a:ext cx="0" cy="92710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Straight Arrow Connector 28"/>
          <p:cNvCxnSpPr>
            <a:cxnSpLocks noChangeShapeType="1"/>
            <a:stCxn id="12" idx="4"/>
            <a:endCxn id="19" idx="0"/>
          </p:cNvCxnSpPr>
          <p:nvPr/>
        </p:nvCxnSpPr>
        <p:spPr bwMode="auto">
          <a:xfrm>
            <a:off x="5105400" y="2882900"/>
            <a:ext cx="0" cy="92710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Straight Arrow Connector 30"/>
          <p:cNvCxnSpPr>
            <a:cxnSpLocks noChangeShapeType="1"/>
            <a:stCxn id="9" idx="6"/>
            <a:endCxn id="11" idx="2"/>
          </p:cNvCxnSpPr>
          <p:nvPr/>
        </p:nvCxnSpPr>
        <p:spPr bwMode="auto">
          <a:xfrm>
            <a:off x="1447800" y="2425700"/>
            <a:ext cx="533400" cy="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Straight Arrow Connector 32"/>
          <p:cNvCxnSpPr>
            <a:cxnSpLocks noChangeShapeType="1"/>
          </p:cNvCxnSpPr>
          <p:nvPr/>
        </p:nvCxnSpPr>
        <p:spPr bwMode="auto">
          <a:xfrm>
            <a:off x="2895600" y="2425700"/>
            <a:ext cx="457200" cy="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>
            <a:off x="4191000" y="2425700"/>
            <a:ext cx="457200" cy="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471" name="TextBox 31"/>
          <p:cNvSpPr txBox="1">
            <a:spLocks noChangeArrowheads="1"/>
          </p:cNvSpPr>
          <p:nvPr/>
        </p:nvSpPr>
        <p:spPr bwMode="auto">
          <a:xfrm>
            <a:off x="3423202" y="1888012"/>
            <a:ext cx="723900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00">
                <a:solidFill>
                  <a:srgbClr val="000000"/>
                </a:solidFill>
                <a:latin typeface="Gill Sans" charset="0"/>
                <a:ea typeface="ヒラギノ角ゴ ProN W3" charset="-128"/>
              </a:rPr>
              <a:t>…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74330" y="1190095"/>
            <a:ext cx="506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Helvetica"/>
              </a:rPr>
              <a:t>Now we’ve added arrows to show that the decoded variable has dependency across time.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9702" y="2057391"/>
            <a:ext cx="2971800" cy="5969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841630" y="2882900"/>
            <a:ext cx="2971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Helvetica"/>
              </a:rPr>
              <a:t>Note that the relationship across time is first-order Markov (no arrows from more than one step back). This is the assumption for simple </a:t>
            </a:r>
            <a:r>
              <a:rPr lang="en-US" dirty="0" err="1" smtClean="0">
                <a:solidFill>
                  <a:prstClr val="black"/>
                </a:solidFill>
                <a:latin typeface="Helvetica"/>
              </a:rPr>
              <a:t>Kalman</a:t>
            </a:r>
            <a:r>
              <a:rPr lang="en-US" dirty="0">
                <a:solidFill>
                  <a:prstClr val="black"/>
                </a:solidFill>
                <a:latin typeface="Helvetica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Helvetica"/>
              </a:rPr>
              <a:t>filter-style decoding but is not necessary.</a:t>
            </a:r>
          </a:p>
        </p:txBody>
      </p:sp>
    </p:spTree>
    <p:extLst>
      <p:ext uri="{BB962C8B-B14F-4D97-AF65-F5344CB8AC3E}">
        <p14:creationId xmlns:p14="http://schemas.microsoft.com/office/powerpoint/2010/main" val="142780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Common Population Observation Models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Gaussian (independent or correlated)</a:t>
            </a:r>
          </a:p>
          <a:p>
            <a:r>
              <a:rPr lang="en-US" dirty="0" smtClean="0"/>
              <a:t>Poisson process (homogeneous, inhomogeneous)</a:t>
            </a:r>
          </a:p>
          <a:p>
            <a:r>
              <a:rPr lang="en-US" dirty="0" smtClean="0"/>
              <a:t>Conditional intensity function (more complex dependence on history, variables) (e.g. Koyama et al 2010)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60DDD-42C3-F54C-BD99-D806E2993E2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53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Decoding Techniques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Population vector (only makes sense if there’s really a “preferred direction”)</a:t>
            </a:r>
          </a:p>
          <a:p>
            <a:r>
              <a:rPr lang="en-US" dirty="0" smtClean="0"/>
              <a:t>Independent Bayesian – invert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Pr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x|z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)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(more complex for conditional intensity / GLM models)</a:t>
            </a:r>
          </a:p>
          <a:p>
            <a:r>
              <a:rPr lang="en-US" dirty="0" smtClean="0"/>
              <a:t>Recursive Bayesian, various approximate filters (when decoded variable is connected across time)</a:t>
            </a:r>
          </a:p>
          <a:p>
            <a:r>
              <a:rPr lang="en-US" dirty="0" smtClean="0"/>
              <a:t>Project into lower dimensional state then decode (e.g., Kao, et al 2015)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60DDD-42C3-F54C-BD99-D806E2993E2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703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86"/>
          <a:stretch/>
        </p:blipFill>
        <p:spPr>
          <a:xfrm>
            <a:off x="-76200" y="304800"/>
            <a:ext cx="8763000" cy="68522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43400" y="6324600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rgbClr val="000000"/>
                </a:solidFill>
              </a:rPr>
              <a:t>time (~position)</a:t>
            </a:r>
            <a:endParaRPr lang="en-CA" sz="1400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0653" y="5724053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>
                <a:solidFill>
                  <a:srgbClr val="000000"/>
                </a:solidFill>
              </a:rPr>
              <a:t>1s</a:t>
            </a:r>
            <a:endParaRPr lang="en-CA" sz="14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52400" y="3046511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>
                <a:solidFill>
                  <a:srgbClr val="000000"/>
                </a:solidFill>
              </a:rPr>
              <a:t>place field (ordered)</a:t>
            </a:r>
            <a:endParaRPr lang="en-CA" sz="1400" dirty="0">
              <a:solidFill>
                <a:srgbClr val="000000"/>
              </a:solidFill>
            </a:endParaRPr>
          </a:p>
        </p:txBody>
      </p:sp>
      <p:sp>
        <p:nvSpPr>
          <p:cNvPr id="18434" name="Text Box 7"/>
          <p:cNvSpPr txBox="1">
            <a:spLocks noChangeArrowheads="1"/>
          </p:cNvSpPr>
          <p:nvPr/>
        </p:nvSpPr>
        <p:spPr bwMode="auto">
          <a:xfrm>
            <a:off x="914400" y="152400"/>
            <a:ext cx="7848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1" hangingPunct="1"/>
            <a:r>
              <a:rPr lang="en-CA" b="1" dirty="0" err="1" smtClean="0">
                <a:solidFill>
                  <a:srgbClr val="333399"/>
                </a:solidFill>
              </a:rPr>
              <a:t>spatio</a:t>
            </a:r>
            <a:r>
              <a:rPr lang="en-CA" b="1" dirty="0" smtClean="0">
                <a:solidFill>
                  <a:srgbClr val="333399"/>
                </a:solidFill>
              </a:rPr>
              <a:t>-temporal sequence of place cell activity </a:t>
            </a:r>
            <a:r>
              <a:rPr lang="en-CA" b="1" dirty="0" smtClean="0">
                <a:solidFill>
                  <a:srgbClr val="B6DCDF"/>
                </a:solidFill>
              </a:rPr>
              <a:t>(behavioral timescale) </a:t>
            </a:r>
            <a:endParaRPr lang="en-US" dirty="0" smtClean="0">
              <a:solidFill>
                <a:srgbClr val="B6DCD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52400" y="5965194"/>
            <a:ext cx="2133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dirty="0" smtClean="0">
                <a:solidFill>
                  <a:srgbClr val="333399"/>
                </a:solidFill>
              </a:rPr>
              <a:t>LFP</a:t>
            </a:r>
            <a:endParaRPr lang="en-CA" sz="1100" dirty="0">
              <a:solidFill>
                <a:srgbClr val="333399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524000" y="763926"/>
            <a:ext cx="5638800" cy="46482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6553200"/>
            <a:ext cx="31611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 smtClean="0">
                <a:solidFill>
                  <a:srgbClr val="FFFFFF">
                    <a:lumMod val="50000"/>
                  </a:srgbClr>
                </a:solidFill>
              </a:rPr>
              <a:t>data: van der Meer et al. (2017) </a:t>
            </a:r>
            <a:r>
              <a:rPr lang="en-CA" sz="1100" i="1" dirty="0" smtClean="0">
                <a:solidFill>
                  <a:srgbClr val="FFFFFF">
                    <a:lumMod val="50000"/>
                  </a:srgbClr>
                </a:solidFill>
              </a:rPr>
              <a:t>Hippocampus</a:t>
            </a:r>
          </a:p>
          <a:p>
            <a:r>
              <a:rPr lang="en-CA" sz="1100" dirty="0" smtClean="0">
                <a:solidFill>
                  <a:srgbClr val="FFFFFF">
                    <a:lumMod val="50000"/>
                  </a:srgbClr>
                </a:solidFill>
              </a:rPr>
              <a:t>review: </a:t>
            </a:r>
            <a:r>
              <a:rPr lang="en-CA" sz="1100" dirty="0" err="1" smtClean="0">
                <a:solidFill>
                  <a:srgbClr val="FFFFFF">
                    <a:lumMod val="50000"/>
                  </a:srgbClr>
                </a:solidFill>
              </a:rPr>
              <a:t>Pezzulo</a:t>
            </a:r>
            <a:r>
              <a:rPr lang="en-CA" sz="1100" dirty="0" smtClean="0">
                <a:solidFill>
                  <a:srgbClr val="FFFFFF">
                    <a:lumMod val="50000"/>
                  </a:srgbClr>
                </a:solidFill>
              </a:rPr>
              <a:t> et al. (2017) </a:t>
            </a:r>
            <a:r>
              <a:rPr lang="en-CA" sz="1100" i="1" dirty="0" smtClean="0">
                <a:solidFill>
                  <a:srgbClr val="FFFFFF">
                    <a:lumMod val="50000"/>
                  </a:srgbClr>
                </a:solidFill>
              </a:rPr>
              <a:t>NYAS</a:t>
            </a:r>
            <a:endParaRPr lang="en-CA" sz="1100" i="1" dirty="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24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decoding_2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3" y="1066800"/>
            <a:ext cx="7313612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685800" y="2667000"/>
            <a:ext cx="7924800" cy="3505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192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decoding_2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3" y="1068388"/>
            <a:ext cx="7313612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3276600" y="2667000"/>
            <a:ext cx="5334000" cy="3505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2" name="Rectangle 1"/>
          <p:cNvSpPr/>
          <p:nvPr/>
        </p:nvSpPr>
        <p:spPr>
          <a:xfrm>
            <a:off x="1371600" y="3905054"/>
            <a:ext cx="17526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1371600" y="5114779"/>
            <a:ext cx="17526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405379" y="5144320"/>
            <a:ext cx="1524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1400" dirty="0" smtClean="0"/>
              <a:t>location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47307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decoding_2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3" y="1068388"/>
            <a:ext cx="7313612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5867400" y="2667000"/>
            <a:ext cx="2743200" cy="3505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6324600" y="3613150"/>
            <a:ext cx="2286000" cy="119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solidFill>
                  <a:schemeClr val="folHlink"/>
                </a:solidFill>
              </a:rPr>
              <a:t>Poisson assumption</a:t>
            </a:r>
          </a:p>
          <a:p>
            <a:pPr eaLnBrk="1" hangingPunct="1">
              <a:spcBef>
                <a:spcPct val="50000"/>
              </a:spcBef>
            </a:pPr>
            <a:endParaRPr lang="en-US">
              <a:solidFill>
                <a:schemeClr val="folHlink"/>
              </a:solidFill>
            </a:endParaRPr>
          </a:p>
          <a:p>
            <a:pPr eaLnBrk="1" hangingPunct="1">
              <a:spcBef>
                <a:spcPct val="50000"/>
              </a:spcBef>
            </a:pPr>
            <a:endParaRPr lang="en-US">
              <a:solidFill>
                <a:schemeClr val="folHlink"/>
              </a:solidFill>
            </a:endParaRPr>
          </a:p>
        </p:txBody>
      </p:sp>
      <p:sp>
        <p:nvSpPr>
          <p:cNvPr id="31749" name="Line 5"/>
          <p:cNvSpPr>
            <a:spLocks noChangeShapeType="1"/>
          </p:cNvSpPr>
          <p:nvPr/>
        </p:nvSpPr>
        <p:spPr bwMode="auto">
          <a:xfrm flipH="1" flipV="1">
            <a:off x="5867400" y="3200400"/>
            <a:ext cx="381000" cy="38100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1750" name="Line 6"/>
          <p:cNvSpPr>
            <a:spLocks noChangeShapeType="1"/>
          </p:cNvSpPr>
          <p:nvPr/>
        </p:nvSpPr>
        <p:spPr bwMode="auto">
          <a:xfrm flipH="1">
            <a:off x="5867400" y="3962400"/>
            <a:ext cx="381000" cy="38100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1371600" y="3905054"/>
            <a:ext cx="17526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1371600" y="5114779"/>
            <a:ext cx="17526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3670955" y="3927001"/>
            <a:ext cx="17526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/>
          <p:cNvSpPr/>
          <p:nvPr/>
        </p:nvSpPr>
        <p:spPr>
          <a:xfrm>
            <a:off x="3670955" y="5136726"/>
            <a:ext cx="17526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1405379" y="5144320"/>
            <a:ext cx="1524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1400" dirty="0" smtClean="0"/>
              <a:t>location</a:t>
            </a:r>
            <a:endParaRPr lang="en-GB" sz="1400" dirty="0"/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3865776" y="5175349"/>
            <a:ext cx="1524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1400" dirty="0" smtClean="0"/>
              <a:t>location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65964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decoding_2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3" y="1068388"/>
            <a:ext cx="7313612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6400800" y="2590800"/>
            <a:ext cx="2133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folHlink"/>
                </a:solidFill>
              </a:rPr>
              <a:t>Independence assumption</a:t>
            </a:r>
            <a:endParaRPr lang="en-GB">
              <a:solidFill>
                <a:schemeClr val="folHlink"/>
              </a:solidFill>
            </a:endParaRPr>
          </a:p>
        </p:txBody>
      </p:sp>
      <p:sp>
        <p:nvSpPr>
          <p:cNvPr id="32772" name="Line 4"/>
          <p:cNvSpPr>
            <a:spLocks noChangeShapeType="1"/>
          </p:cNvSpPr>
          <p:nvPr/>
        </p:nvSpPr>
        <p:spPr bwMode="auto">
          <a:xfrm rot="5400000" flipV="1">
            <a:off x="7658100" y="3162300"/>
            <a:ext cx="457200" cy="22860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2773" name="Line 5"/>
          <p:cNvSpPr>
            <a:spLocks noChangeShapeType="1"/>
          </p:cNvSpPr>
          <p:nvPr/>
        </p:nvSpPr>
        <p:spPr bwMode="auto">
          <a:xfrm flipV="1">
            <a:off x="5715000" y="4572000"/>
            <a:ext cx="457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2774" name="Line 6"/>
          <p:cNvSpPr>
            <a:spLocks noChangeShapeType="1"/>
          </p:cNvSpPr>
          <p:nvPr/>
        </p:nvSpPr>
        <p:spPr bwMode="auto">
          <a:xfrm>
            <a:off x="5715000" y="3200400"/>
            <a:ext cx="457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2775" name="Text Box 7"/>
          <p:cNvSpPr txBox="1">
            <a:spLocks noChangeArrowheads="1"/>
          </p:cNvSpPr>
          <p:nvPr/>
        </p:nvSpPr>
        <p:spPr bwMode="auto">
          <a:xfrm>
            <a:off x="990600" y="6019800"/>
            <a:ext cx="1524000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000"/>
              <a:t>Zhang et al. 1998</a:t>
            </a:r>
          </a:p>
          <a:p>
            <a:pPr eaLnBrk="1" hangingPunct="1">
              <a:spcBef>
                <a:spcPct val="50000"/>
              </a:spcBef>
            </a:pPr>
            <a:r>
              <a:rPr lang="en-US" sz="1000"/>
              <a:t>Brown et al. 2005</a:t>
            </a:r>
            <a:endParaRPr lang="en-GB" sz="1000"/>
          </a:p>
        </p:txBody>
      </p:sp>
      <p:pic>
        <p:nvPicPr>
          <p:cNvPr id="32776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5715000"/>
            <a:ext cx="2474913" cy="31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7"/>
          <a:stretch>
            <a:fillRect/>
          </a:stretch>
        </p:blipFill>
        <p:spPr bwMode="auto">
          <a:xfrm>
            <a:off x="4191000" y="6096000"/>
            <a:ext cx="4495800" cy="738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371600" y="3905054"/>
            <a:ext cx="17526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1371600" y="5114779"/>
            <a:ext cx="17526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3670955" y="3927001"/>
            <a:ext cx="17526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3670955" y="5136726"/>
            <a:ext cx="17526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1405379" y="5144320"/>
            <a:ext cx="1524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1400" dirty="0" smtClean="0"/>
              <a:t>location</a:t>
            </a:r>
            <a:endParaRPr lang="en-GB" sz="1400" dirty="0"/>
          </a:p>
        </p:txBody>
      </p:sp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3865776" y="5175349"/>
            <a:ext cx="1524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1400" dirty="0" smtClean="0"/>
              <a:t>location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17375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988" y="600075"/>
            <a:ext cx="4772025" cy="602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6248400" y="6321424"/>
            <a:ext cx="2514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000" dirty="0" smtClean="0">
                <a:solidFill>
                  <a:schemeClr val="bg2"/>
                </a:solidFill>
              </a:rPr>
              <a:t>van der Meer et al. (2010) </a:t>
            </a:r>
            <a:r>
              <a:rPr lang="en-US" sz="1000" i="1" dirty="0" smtClean="0">
                <a:solidFill>
                  <a:schemeClr val="bg2"/>
                </a:solidFill>
              </a:rPr>
              <a:t>Neuron</a:t>
            </a:r>
            <a:endParaRPr lang="en-US" sz="1000" i="1" dirty="0">
              <a:solidFill>
                <a:schemeClr val="bg2"/>
              </a:solidFill>
            </a:endParaRPr>
          </a:p>
        </p:txBody>
      </p:sp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925" y="-127819"/>
            <a:ext cx="5489675" cy="737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714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Assumption – “Encoding”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 smtClean="0"/>
              <a:t>In order to DECODE, it must be the case that neurons are reliably ENCODING information.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Encoding model == Tuning Curve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DE422-00BC-4A04-A0F8-D7490E3B0C0D}" type="slidenum">
              <a:rPr lang="en-CA" smtClean="0">
                <a:solidFill>
                  <a:srgbClr val="7F7F7F"/>
                </a:solidFill>
              </a:rPr>
              <a:pPr/>
              <a:t>2</a:t>
            </a:fld>
            <a:endParaRPr lang="en-CA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873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86"/>
          <a:stretch/>
        </p:blipFill>
        <p:spPr>
          <a:xfrm>
            <a:off x="-76200" y="304800"/>
            <a:ext cx="8763000" cy="68522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43400" y="6324600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rgbClr val="000000"/>
                </a:solidFill>
              </a:rPr>
              <a:t>time (~position)</a:t>
            </a:r>
            <a:endParaRPr lang="en-CA" sz="1400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0653" y="5724053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>
                <a:solidFill>
                  <a:srgbClr val="000000"/>
                </a:solidFill>
              </a:rPr>
              <a:t>1s</a:t>
            </a:r>
            <a:endParaRPr lang="en-CA" sz="14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52400" y="3046511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>
                <a:solidFill>
                  <a:srgbClr val="000000"/>
                </a:solidFill>
              </a:rPr>
              <a:t>place field (ordered)</a:t>
            </a:r>
            <a:endParaRPr lang="en-CA" sz="1400" dirty="0">
              <a:solidFill>
                <a:srgbClr val="000000"/>
              </a:solidFill>
            </a:endParaRPr>
          </a:p>
        </p:txBody>
      </p:sp>
      <p:sp>
        <p:nvSpPr>
          <p:cNvPr id="18434" name="Text Box 7"/>
          <p:cNvSpPr txBox="1">
            <a:spLocks noChangeArrowheads="1"/>
          </p:cNvSpPr>
          <p:nvPr/>
        </p:nvSpPr>
        <p:spPr bwMode="auto">
          <a:xfrm>
            <a:off x="914400" y="152400"/>
            <a:ext cx="7848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1" hangingPunct="1"/>
            <a:r>
              <a:rPr lang="en-CA" b="1" dirty="0" err="1" smtClean="0">
                <a:solidFill>
                  <a:srgbClr val="333399"/>
                </a:solidFill>
              </a:rPr>
              <a:t>spatio</a:t>
            </a:r>
            <a:r>
              <a:rPr lang="en-CA" b="1" dirty="0" smtClean="0">
                <a:solidFill>
                  <a:srgbClr val="333399"/>
                </a:solidFill>
              </a:rPr>
              <a:t>-temporal sequence of place cell activity </a:t>
            </a:r>
            <a:r>
              <a:rPr lang="en-CA" b="1" dirty="0" smtClean="0">
                <a:solidFill>
                  <a:srgbClr val="B6DCDF"/>
                </a:solidFill>
              </a:rPr>
              <a:t>(theta timescale) </a:t>
            </a:r>
            <a:endParaRPr lang="en-US" dirty="0" smtClean="0">
              <a:solidFill>
                <a:srgbClr val="B6DCD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52400" y="5965194"/>
            <a:ext cx="2133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dirty="0" smtClean="0">
                <a:solidFill>
                  <a:srgbClr val="333399"/>
                </a:solidFill>
              </a:rPr>
              <a:t>LFP</a:t>
            </a:r>
            <a:endParaRPr lang="en-CA" sz="1100" dirty="0">
              <a:solidFill>
                <a:srgbClr val="333399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209800" y="4710841"/>
            <a:ext cx="89015" cy="635241"/>
          </a:xfrm>
          <a:prstGeom prst="line">
            <a:avLst/>
          </a:prstGeom>
          <a:ln w="50800">
            <a:solidFill>
              <a:srgbClr val="FFC000">
                <a:alpha val="5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075506" y="4934894"/>
            <a:ext cx="89015" cy="635241"/>
          </a:xfrm>
          <a:prstGeom prst="line">
            <a:avLst/>
          </a:prstGeom>
          <a:ln w="50800">
            <a:solidFill>
              <a:srgbClr val="FFC000">
                <a:alpha val="5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313614" y="4688270"/>
            <a:ext cx="89015" cy="635241"/>
          </a:xfrm>
          <a:prstGeom prst="line">
            <a:avLst/>
          </a:prstGeom>
          <a:ln w="50800">
            <a:solidFill>
              <a:srgbClr val="FFC000">
                <a:alpha val="5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0" y="6553200"/>
            <a:ext cx="31611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 smtClean="0">
                <a:solidFill>
                  <a:srgbClr val="FFFFFF">
                    <a:lumMod val="50000"/>
                  </a:srgbClr>
                </a:solidFill>
              </a:rPr>
              <a:t>data: van der Meer et al. (2017) </a:t>
            </a:r>
            <a:r>
              <a:rPr lang="en-CA" sz="1100" i="1" dirty="0" smtClean="0">
                <a:solidFill>
                  <a:srgbClr val="FFFFFF">
                    <a:lumMod val="50000"/>
                  </a:srgbClr>
                </a:solidFill>
              </a:rPr>
              <a:t>Hippocampus</a:t>
            </a:r>
          </a:p>
          <a:p>
            <a:r>
              <a:rPr lang="en-CA" sz="1100" dirty="0" smtClean="0">
                <a:solidFill>
                  <a:srgbClr val="FFFFFF">
                    <a:lumMod val="50000"/>
                  </a:srgbClr>
                </a:solidFill>
              </a:rPr>
              <a:t>review: </a:t>
            </a:r>
            <a:r>
              <a:rPr lang="en-CA" sz="1100" dirty="0" err="1" smtClean="0">
                <a:solidFill>
                  <a:srgbClr val="FFFFFF">
                    <a:lumMod val="50000"/>
                  </a:srgbClr>
                </a:solidFill>
              </a:rPr>
              <a:t>Pezzulo</a:t>
            </a:r>
            <a:r>
              <a:rPr lang="en-CA" sz="1100" dirty="0" smtClean="0">
                <a:solidFill>
                  <a:srgbClr val="FFFFFF">
                    <a:lumMod val="50000"/>
                  </a:srgbClr>
                </a:solidFill>
              </a:rPr>
              <a:t> et al. (2017) </a:t>
            </a:r>
            <a:r>
              <a:rPr lang="en-CA" sz="1100" i="1" dirty="0" smtClean="0">
                <a:solidFill>
                  <a:srgbClr val="FFFFFF">
                    <a:lumMod val="50000"/>
                  </a:srgbClr>
                </a:solidFill>
              </a:rPr>
              <a:t>NYAS</a:t>
            </a:r>
            <a:endParaRPr lang="en-CA" sz="1100" i="1" dirty="0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7" t="61479" r="34166"/>
          <a:stretch/>
        </p:blipFill>
        <p:spPr>
          <a:xfrm>
            <a:off x="2971800" y="4333240"/>
            <a:ext cx="3581400" cy="153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34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Movie_S1_R051-2004-09-06_MT_Choice_Point.wmv">
            <a:hlinkClick r:id="" action="ppaction://media"/>
          </p:cNvPr>
          <p:cNvPicPr>
            <a:picLocks noRot="1" noChangeAspect="1" noChangeArrowheads="1"/>
          </p:cNvPicPr>
          <p:nvPr>
            <a:videoFile r:link="rId3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342900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3" name="Text Box 7"/>
          <p:cNvSpPr txBox="1">
            <a:spLocks noChangeArrowheads="1"/>
          </p:cNvSpPr>
          <p:nvPr/>
        </p:nvSpPr>
        <p:spPr bwMode="auto">
          <a:xfrm>
            <a:off x="304800" y="3048000"/>
            <a:ext cx="2514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Johnson and </a:t>
            </a:r>
            <a:r>
              <a:rPr lang="en-US" sz="1000" dirty="0" err="1">
                <a:solidFill>
                  <a:schemeClr val="bg2"/>
                </a:solidFill>
              </a:rPr>
              <a:t>Redish</a:t>
            </a:r>
            <a:r>
              <a:rPr lang="en-US" sz="1000" dirty="0">
                <a:solidFill>
                  <a:schemeClr val="bg2"/>
                </a:solidFill>
              </a:rPr>
              <a:t>, </a:t>
            </a:r>
            <a:r>
              <a:rPr lang="en-US" sz="1000" i="1" dirty="0">
                <a:solidFill>
                  <a:schemeClr val="bg2"/>
                </a:solidFill>
              </a:rPr>
              <a:t>J </a:t>
            </a:r>
            <a:r>
              <a:rPr lang="en-US" sz="1000" i="1" dirty="0" err="1">
                <a:solidFill>
                  <a:schemeClr val="bg2"/>
                </a:solidFill>
              </a:rPr>
              <a:t>Neurosci</a:t>
            </a:r>
            <a:r>
              <a:rPr lang="en-US" sz="1000" i="1" dirty="0">
                <a:solidFill>
                  <a:schemeClr val="bg2"/>
                </a:solidFill>
              </a:rPr>
              <a:t> </a:t>
            </a:r>
            <a:r>
              <a:rPr lang="en-US" sz="1000" dirty="0">
                <a:solidFill>
                  <a:schemeClr val="bg2"/>
                </a:solidFill>
              </a:rPr>
              <a:t>2007</a:t>
            </a:r>
            <a:endParaRPr lang="en-US" sz="1000" i="1" dirty="0">
              <a:solidFill>
                <a:schemeClr val="bg2"/>
              </a:solidFill>
            </a:endParaRPr>
          </a:p>
        </p:txBody>
      </p:sp>
      <p:pic>
        <p:nvPicPr>
          <p:cNvPr id="5" name="Picture 5" descr="S3_pausing_grid_overall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706813"/>
            <a:ext cx="3429000" cy="248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 rot="-5400000">
            <a:off x="2917825" y="4706938"/>
            <a:ext cx="2089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400" dirty="0"/>
              <a:t>time spent (normalized)</a:t>
            </a:r>
            <a:endParaRPr lang="en-GB" sz="1400" dirty="0"/>
          </a:p>
        </p:txBody>
      </p:sp>
      <p:pic>
        <p:nvPicPr>
          <p:cNvPr id="7" name="R117-2007-06-15-VTE.wmv">
            <a:hlinkClick r:id="" action="ppaction://media"/>
          </p:cNvPr>
          <p:cNvPicPr>
            <a:picLocks noRot="1" noChangeAspect="1" noChangeArrowheads="1"/>
          </p:cNvPicPr>
          <p:nvPr>
            <a:videoFile r:link="rId5"/>
            <p:extLst>
              <p:ext uri="{DAA4B4D4-6D71-4841-9C94-3DE7FCFB9230}">
                <p14:media xmlns:p14="http://schemas.microsoft.com/office/powerpoint/2010/main" r:link="rId4"/>
              </p:ext>
            </p:ext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38150"/>
            <a:ext cx="33528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12"/>
          <p:cNvSpPr txBox="1">
            <a:spLocks noChangeArrowheads="1"/>
          </p:cNvSpPr>
          <p:nvPr/>
        </p:nvSpPr>
        <p:spPr bwMode="auto">
          <a:xfrm>
            <a:off x="4918364" y="3048000"/>
            <a:ext cx="31242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 dirty="0"/>
              <a:t>“vicarious trial-and-error”</a:t>
            </a:r>
            <a:endParaRPr lang="en-US" dirty="0"/>
          </a:p>
          <a:p>
            <a:pPr eaLnBrk="1" hangingPunct="1">
              <a:spcBef>
                <a:spcPct val="50000"/>
              </a:spcBef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659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450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5059"/>
                </p:tgtEl>
              </p:cMediaNode>
            </p:video>
            <p:video fullScrn="1">
              <p:cMediaNode mute="1">
                <p:cTn id="12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5"/>
          <a:stretch/>
        </p:blipFill>
        <p:spPr>
          <a:xfrm>
            <a:off x="-76199" y="304800"/>
            <a:ext cx="8610600" cy="68522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8289" y="5675523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>
                <a:solidFill>
                  <a:srgbClr val="000000"/>
                </a:solidFill>
              </a:rPr>
              <a:t>100ms</a:t>
            </a:r>
            <a:endParaRPr lang="en-CA" sz="14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52400" y="3046511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>
                <a:solidFill>
                  <a:srgbClr val="000000"/>
                </a:solidFill>
              </a:rPr>
              <a:t>place field (ordered)</a:t>
            </a:r>
            <a:endParaRPr lang="en-CA" sz="1400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52400" y="5965194"/>
            <a:ext cx="2133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dirty="0" smtClean="0">
                <a:solidFill>
                  <a:srgbClr val="333399"/>
                </a:solidFill>
              </a:rPr>
              <a:t>LFP</a:t>
            </a:r>
            <a:endParaRPr lang="en-CA" sz="1100" dirty="0">
              <a:solidFill>
                <a:srgbClr val="333399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43400" y="6324600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rgbClr val="000000"/>
                </a:solidFill>
              </a:rPr>
              <a:t>time</a:t>
            </a:r>
            <a:endParaRPr lang="en-CA" sz="1400" dirty="0">
              <a:solidFill>
                <a:srgbClr val="000000"/>
              </a:solidFill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914400" y="152400"/>
            <a:ext cx="7848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1" hangingPunct="1"/>
            <a:r>
              <a:rPr lang="en-CA" b="1" dirty="0" err="1" smtClean="0">
                <a:solidFill>
                  <a:srgbClr val="333399"/>
                </a:solidFill>
              </a:rPr>
              <a:t>spatio</a:t>
            </a:r>
            <a:r>
              <a:rPr lang="en-CA" b="1" dirty="0" smtClean="0">
                <a:solidFill>
                  <a:srgbClr val="333399"/>
                </a:solidFill>
              </a:rPr>
              <a:t>-temporal sequence of place cell activity </a:t>
            </a:r>
            <a:r>
              <a:rPr lang="en-CA" b="1" dirty="0" smtClean="0">
                <a:solidFill>
                  <a:srgbClr val="B6DCDF"/>
                </a:solidFill>
              </a:rPr>
              <a:t>(during rest) </a:t>
            </a:r>
            <a:endParaRPr lang="en-US" dirty="0" smtClean="0">
              <a:solidFill>
                <a:srgbClr val="B6DCD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6553200"/>
            <a:ext cx="31611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 smtClean="0">
                <a:solidFill>
                  <a:srgbClr val="FFFFFF">
                    <a:lumMod val="50000"/>
                  </a:srgbClr>
                </a:solidFill>
              </a:rPr>
              <a:t>data: van der Meer et al. (2017) </a:t>
            </a:r>
            <a:r>
              <a:rPr lang="en-CA" sz="1100" i="1" dirty="0" smtClean="0">
                <a:solidFill>
                  <a:srgbClr val="FFFFFF">
                    <a:lumMod val="50000"/>
                  </a:srgbClr>
                </a:solidFill>
              </a:rPr>
              <a:t>Hippocampus</a:t>
            </a:r>
          </a:p>
          <a:p>
            <a:r>
              <a:rPr lang="en-CA" sz="1100" dirty="0" smtClean="0">
                <a:solidFill>
                  <a:srgbClr val="FFFFFF">
                    <a:lumMod val="50000"/>
                  </a:srgbClr>
                </a:solidFill>
              </a:rPr>
              <a:t>review: </a:t>
            </a:r>
            <a:r>
              <a:rPr lang="en-CA" sz="1100" dirty="0" err="1" smtClean="0">
                <a:solidFill>
                  <a:srgbClr val="FFFFFF">
                    <a:lumMod val="50000"/>
                  </a:srgbClr>
                </a:solidFill>
              </a:rPr>
              <a:t>Pezzulo</a:t>
            </a:r>
            <a:r>
              <a:rPr lang="en-CA" sz="1100" dirty="0" smtClean="0">
                <a:solidFill>
                  <a:srgbClr val="FFFFFF">
                    <a:lumMod val="50000"/>
                  </a:srgbClr>
                </a:solidFill>
              </a:rPr>
              <a:t> et al. (2017) </a:t>
            </a:r>
            <a:r>
              <a:rPr lang="en-CA" sz="1100" i="1" dirty="0" smtClean="0">
                <a:solidFill>
                  <a:srgbClr val="FFFFFF">
                    <a:lumMod val="50000"/>
                  </a:srgbClr>
                </a:solidFill>
              </a:rPr>
              <a:t>NYAS</a:t>
            </a:r>
            <a:endParaRPr lang="en-CA" sz="1100" i="1" dirty="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4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69" t="5561" r="37448" b="62076"/>
          <a:stretch/>
        </p:blipFill>
        <p:spPr>
          <a:xfrm>
            <a:off x="6019800" y="457200"/>
            <a:ext cx="1752601" cy="22176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69" t="81179" r="37448" b="9925"/>
          <a:stretch/>
        </p:blipFill>
        <p:spPr>
          <a:xfrm>
            <a:off x="5943600" y="2727569"/>
            <a:ext cx="1752601" cy="609600"/>
          </a:xfrm>
          <a:prstGeom prst="rect">
            <a:avLst/>
          </a:prstGeom>
        </p:spPr>
      </p:pic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953000" y="3561862"/>
            <a:ext cx="38100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b="1" dirty="0" smtClean="0">
                <a:solidFill>
                  <a:srgbClr val="000000"/>
                </a:solidFill>
              </a:rPr>
              <a:t>sharp wave-ripple (SWR) sequences (“replay”)</a:t>
            </a:r>
            <a:endParaRPr lang="en-US" altLang="en-US" b="1" dirty="0">
              <a:solidFill>
                <a:srgbClr val="000000"/>
              </a:solidFill>
            </a:endParaRPr>
          </a:p>
          <a:p>
            <a:pPr algn="ctr" eaLnBrk="1" hangingPunct="1"/>
            <a:endParaRPr lang="en-US" altLang="en-US" b="1" dirty="0">
              <a:solidFill>
                <a:srgbClr val="000000"/>
              </a:solidFill>
            </a:endParaRPr>
          </a:p>
          <a:p>
            <a:pPr algn="ctr" eaLnBrk="1" hangingPunct="1"/>
            <a:r>
              <a:rPr lang="en-US" altLang="en-US" dirty="0" smtClean="0">
                <a:solidFill>
                  <a:srgbClr val="333399"/>
                </a:solidFill>
              </a:rPr>
              <a:t>episodic</a:t>
            </a:r>
          </a:p>
          <a:p>
            <a:pPr algn="ctr" eaLnBrk="1" hangingPunct="1"/>
            <a:r>
              <a:rPr lang="en-US" altLang="en-US" dirty="0" smtClean="0">
                <a:solidFill>
                  <a:srgbClr val="333399"/>
                </a:solidFill>
              </a:rPr>
              <a:t>during rest, slow-wave sleep</a:t>
            </a:r>
          </a:p>
          <a:p>
            <a:pPr algn="ctr" eaLnBrk="1" hangingPunct="1"/>
            <a:r>
              <a:rPr lang="en-US" altLang="en-US" dirty="0" smtClean="0">
                <a:solidFill>
                  <a:srgbClr val="333399"/>
                </a:solidFill>
              </a:rPr>
              <a:t>forward, backward</a:t>
            </a:r>
          </a:p>
          <a:p>
            <a:pPr algn="ctr" eaLnBrk="1" hangingPunct="1"/>
            <a:r>
              <a:rPr lang="en-US" altLang="en-US" dirty="0" smtClean="0">
                <a:solidFill>
                  <a:srgbClr val="333399"/>
                </a:solidFill>
              </a:rPr>
              <a:t>local, remote</a:t>
            </a:r>
          </a:p>
          <a:p>
            <a:pPr algn="ctr" eaLnBrk="1" hangingPunct="1"/>
            <a:endParaRPr lang="en-US" altLang="en-US" dirty="0">
              <a:solidFill>
                <a:srgbClr val="333399"/>
              </a:solidFill>
            </a:endParaRPr>
          </a:p>
          <a:p>
            <a:pPr algn="ctr" eaLnBrk="1" hangingPunct="1"/>
            <a:r>
              <a:rPr lang="en-US" altLang="en-US" b="1" dirty="0" smtClean="0">
                <a:solidFill>
                  <a:srgbClr val="C00000"/>
                </a:solidFill>
              </a:rPr>
              <a:t>systems consolidation</a:t>
            </a:r>
          </a:p>
          <a:p>
            <a:pPr algn="ctr" eaLnBrk="1" hangingPunct="1"/>
            <a:r>
              <a:rPr lang="en-US" altLang="en-US" b="1" dirty="0" smtClean="0">
                <a:solidFill>
                  <a:srgbClr val="C00000"/>
                </a:solidFill>
              </a:rPr>
              <a:t>memory retrieval, planning?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0" t="65609" r="69975" b="21974"/>
          <a:stretch/>
        </p:blipFill>
        <p:spPr>
          <a:xfrm>
            <a:off x="1371600" y="1053124"/>
            <a:ext cx="2579594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9" t="82290" r="58298" b="11037"/>
          <a:stretch/>
        </p:blipFill>
        <p:spPr>
          <a:xfrm>
            <a:off x="1518397" y="2500923"/>
            <a:ext cx="2286000" cy="762000"/>
          </a:xfrm>
          <a:prstGeom prst="rect">
            <a:avLst/>
          </a:prstGeom>
        </p:spPr>
      </p:pic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685800" y="3567724"/>
            <a:ext cx="373380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b="1" dirty="0" smtClean="0">
                <a:solidFill>
                  <a:srgbClr val="000000"/>
                </a:solidFill>
              </a:rPr>
              <a:t>theta sequences</a:t>
            </a:r>
          </a:p>
          <a:p>
            <a:pPr algn="ctr" eaLnBrk="1" hangingPunct="1"/>
            <a:endParaRPr lang="en-US" altLang="en-US" b="1" dirty="0">
              <a:solidFill>
                <a:srgbClr val="000000"/>
              </a:solidFill>
            </a:endParaRPr>
          </a:p>
          <a:p>
            <a:pPr algn="ctr" eaLnBrk="1" hangingPunct="1"/>
            <a:endParaRPr lang="en-US" altLang="en-US" b="1" dirty="0">
              <a:solidFill>
                <a:srgbClr val="000000"/>
              </a:solidFill>
            </a:endParaRPr>
          </a:p>
          <a:p>
            <a:pPr algn="ctr" eaLnBrk="1" hangingPunct="1"/>
            <a:r>
              <a:rPr lang="en-US" altLang="en-US" dirty="0" smtClean="0">
                <a:solidFill>
                  <a:srgbClr val="333399"/>
                </a:solidFill>
              </a:rPr>
              <a:t>continuously repeating</a:t>
            </a:r>
          </a:p>
          <a:p>
            <a:pPr algn="ctr" eaLnBrk="1" hangingPunct="1"/>
            <a:r>
              <a:rPr lang="en-US" altLang="en-US" dirty="0" smtClean="0">
                <a:solidFill>
                  <a:srgbClr val="333399"/>
                </a:solidFill>
              </a:rPr>
              <a:t>during active behavior</a:t>
            </a:r>
          </a:p>
          <a:p>
            <a:pPr algn="ctr" eaLnBrk="1" hangingPunct="1"/>
            <a:r>
              <a:rPr lang="en-US" altLang="en-US" dirty="0" smtClean="0">
                <a:solidFill>
                  <a:srgbClr val="333399"/>
                </a:solidFill>
              </a:rPr>
              <a:t>mostly forward, then reset</a:t>
            </a:r>
          </a:p>
          <a:p>
            <a:pPr algn="ctr" eaLnBrk="1" hangingPunct="1"/>
            <a:r>
              <a:rPr lang="en-US" altLang="en-US" dirty="0">
                <a:solidFill>
                  <a:srgbClr val="333399"/>
                </a:solidFill>
              </a:rPr>
              <a:t>local</a:t>
            </a:r>
          </a:p>
          <a:p>
            <a:pPr algn="ctr" eaLnBrk="1" hangingPunct="1"/>
            <a:endParaRPr lang="en-US" altLang="en-US" dirty="0">
              <a:solidFill>
                <a:srgbClr val="333399"/>
              </a:solidFill>
            </a:endParaRPr>
          </a:p>
          <a:p>
            <a:pPr algn="ctr" eaLnBrk="1" hangingPunct="1"/>
            <a:r>
              <a:rPr lang="en-US" altLang="en-US" b="1" dirty="0" smtClean="0">
                <a:solidFill>
                  <a:srgbClr val="C00000"/>
                </a:solidFill>
              </a:rPr>
              <a:t>initial memory trace storage</a:t>
            </a:r>
          </a:p>
          <a:p>
            <a:pPr algn="ctr" eaLnBrk="1" hangingPunct="1"/>
            <a:r>
              <a:rPr lang="en-US" altLang="en-US" b="1" dirty="0" smtClean="0">
                <a:solidFill>
                  <a:srgbClr val="C00000"/>
                </a:solidFill>
              </a:rPr>
              <a:t>memory retrieval, planning?</a:t>
            </a:r>
            <a:endParaRPr lang="en-US" altLang="en-US" b="1" dirty="0">
              <a:solidFill>
                <a:srgbClr val="C00000"/>
              </a:solidFill>
            </a:endParaRPr>
          </a:p>
          <a:p>
            <a:pPr algn="ctr" eaLnBrk="1" hangingPunct="1"/>
            <a:endParaRPr lang="en-US" altLang="en-US" dirty="0" smtClean="0">
              <a:solidFill>
                <a:srgbClr val="333399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23900" y="663645"/>
            <a:ext cx="3962400" cy="581335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82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16"/>
          <a:stretch/>
        </p:blipFill>
        <p:spPr>
          <a:xfrm>
            <a:off x="762000" y="778608"/>
            <a:ext cx="5334000" cy="5791200"/>
          </a:xfrm>
          <a:prstGeom prst="rect">
            <a:avLst/>
          </a:prstGeom>
        </p:spPr>
      </p:pic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76200" y="6567854"/>
            <a:ext cx="29718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 dirty="0" smtClean="0">
                <a:solidFill>
                  <a:srgbClr val="808080"/>
                </a:solidFill>
              </a:rPr>
              <a:t>Gupta, van der Meer, </a:t>
            </a:r>
            <a:r>
              <a:rPr lang="en-US" sz="1000" dirty="0" err="1" smtClean="0">
                <a:solidFill>
                  <a:srgbClr val="808080"/>
                </a:solidFill>
              </a:rPr>
              <a:t>Touretzky</a:t>
            </a:r>
            <a:r>
              <a:rPr lang="en-US" sz="1000" dirty="0" smtClean="0">
                <a:solidFill>
                  <a:srgbClr val="808080"/>
                </a:solidFill>
              </a:rPr>
              <a:t>, </a:t>
            </a:r>
            <a:r>
              <a:rPr lang="en-US" sz="1000" dirty="0" err="1" smtClean="0">
                <a:solidFill>
                  <a:srgbClr val="808080"/>
                </a:solidFill>
              </a:rPr>
              <a:t>Redish</a:t>
            </a:r>
            <a:r>
              <a:rPr lang="en-US" sz="1000" dirty="0" smtClean="0">
                <a:solidFill>
                  <a:srgbClr val="808080"/>
                </a:solidFill>
              </a:rPr>
              <a:t> (2010)</a:t>
            </a:r>
            <a:endParaRPr lang="en-US" sz="1000" dirty="0">
              <a:solidFill>
                <a:srgbClr val="808080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60075" y="228600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9pPr>
          </a:lstStyle>
          <a:p>
            <a:pPr eaLnBrk="1" hangingPunct="1"/>
            <a:r>
              <a:rPr lang="en-GB" sz="1800" b="1" kern="0" dirty="0" smtClean="0">
                <a:solidFill>
                  <a:srgbClr val="333399"/>
                </a:solidFill>
              </a:rPr>
              <a:t>sharp wave-ripple (SWR) sequences depict never-experienced shortcuts</a:t>
            </a:r>
          </a:p>
        </p:txBody>
      </p:sp>
    </p:spTree>
    <p:extLst>
      <p:ext uri="{BB962C8B-B14F-4D97-AF65-F5344CB8AC3E}">
        <p14:creationId xmlns:p14="http://schemas.microsoft.com/office/powerpoint/2010/main" val="208940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778608"/>
            <a:ext cx="7461818" cy="5791200"/>
          </a:xfrm>
          <a:prstGeom prst="rect">
            <a:avLst/>
          </a:prstGeom>
        </p:spPr>
      </p:pic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76200" y="6567854"/>
            <a:ext cx="29718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 dirty="0" smtClean="0">
                <a:solidFill>
                  <a:srgbClr val="808080"/>
                </a:solidFill>
              </a:rPr>
              <a:t>Gupta, van der Meer, </a:t>
            </a:r>
            <a:r>
              <a:rPr lang="en-US" sz="1000" dirty="0" err="1" smtClean="0">
                <a:solidFill>
                  <a:srgbClr val="808080"/>
                </a:solidFill>
              </a:rPr>
              <a:t>Touretzky</a:t>
            </a:r>
            <a:r>
              <a:rPr lang="en-US" sz="1000" dirty="0" smtClean="0">
                <a:solidFill>
                  <a:srgbClr val="808080"/>
                </a:solidFill>
              </a:rPr>
              <a:t>, </a:t>
            </a:r>
            <a:r>
              <a:rPr lang="en-US" sz="1000" dirty="0" err="1" smtClean="0">
                <a:solidFill>
                  <a:srgbClr val="808080"/>
                </a:solidFill>
              </a:rPr>
              <a:t>Redish</a:t>
            </a:r>
            <a:r>
              <a:rPr lang="en-US" sz="1000" dirty="0" smtClean="0">
                <a:solidFill>
                  <a:srgbClr val="808080"/>
                </a:solidFill>
              </a:rPr>
              <a:t> (2010)</a:t>
            </a:r>
            <a:endParaRPr lang="en-US" sz="1000" dirty="0">
              <a:solidFill>
                <a:srgbClr val="80808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57400" y="631372"/>
            <a:ext cx="3962400" cy="593843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FFFF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60075" y="228600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9pPr>
          </a:lstStyle>
          <a:p>
            <a:pPr eaLnBrk="1" hangingPunct="1"/>
            <a:r>
              <a:rPr lang="en-GB" sz="1800" b="1" kern="0" dirty="0" smtClean="0">
                <a:solidFill>
                  <a:srgbClr val="333399"/>
                </a:solidFill>
              </a:rPr>
              <a:t>sharp wave-ripple (SWR) sequences depict never-experienced shortcuts</a:t>
            </a:r>
          </a:p>
        </p:txBody>
      </p:sp>
    </p:spTree>
    <p:extLst>
      <p:ext uri="{BB962C8B-B14F-4D97-AF65-F5344CB8AC3E}">
        <p14:creationId xmlns:p14="http://schemas.microsoft.com/office/powerpoint/2010/main" val="185390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905000"/>
            <a:ext cx="3716365" cy="3214725"/>
          </a:xfrm>
          <a:prstGeom prst="rect">
            <a:avLst/>
          </a:prstGeom>
        </p:spPr>
      </p:pic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6705600" y="6477000"/>
            <a:ext cx="23622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 smtClean="0">
                <a:solidFill>
                  <a:srgbClr val="808080"/>
                </a:solidFill>
              </a:rPr>
              <a:t>Pfeiffer &amp; Foster, </a:t>
            </a:r>
            <a:r>
              <a:rPr lang="en-US" sz="1200" i="1" dirty="0" smtClean="0">
                <a:solidFill>
                  <a:srgbClr val="808080"/>
                </a:solidFill>
              </a:rPr>
              <a:t>Nature</a:t>
            </a:r>
            <a:r>
              <a:rPr lang="en-US" sz="1200" dirty="0" smtClean="0">
                <a:solidFill>
                  <a:srgbClr val="808080"/>
                </a:solidFill>
              </a:rPr>
              <a:t> (2013)</a:t>
            </a:r>
            <a:endParaRPr lang="en-US" sz="1200" dirty="0">
              <a:solidFill>
                <a:srgbClr val="808080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60075" y="228600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9pPr>
          </a:lstStyle>
          <a:p>
            <a:pPr eaLnBrk="1" hangingPunct="1"/>
            <a:r>
              <a:rPr lang="en-GB" sz="1800" b="1" kern="0" dirty="0" smtClean="0">
                <a:solidFill>
                  <a:srgbClr val="333399"/>
                </a:solidFill>
              </a:rPr>
              <a:t>SWR sequences are preferentially directed towards </a:t>
            </a:r>
            <a:r>
              <a:rPr lang="en-GB" sz="1800" b="1" kern="0" dirty="0">
                <a:solidFill>
                  <a:srgbClr val="333399"/>
                </a:solidFill>
              </a:rPr>
              <a:t>a</a:t>
            </a:r>
            <a:r>
              <a:rPr lang="en-GB" sz="1800" b="1" kern="0" dirty="0" smtClean="0">
                <a:solidFill>
                  <a:srgbClr val="333399"/>
                </a:solidFill>
              </a:rPr>
              <a:t> goal location</a:t>
            </a:r>
          </a:p>
        </p:txBody>
      </p:sp>
    </p:spTree>
    <p:extLst>
      <p:ext uri="{BB962C8B-B14F-4D97-AF65-F5344CB8AC3E}">
        <p14:creationId xmlns:p14="http://schemas.microsoft.com/office/powerpoint/2010/main" val="310230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6902" r="46396"/>
          <a:stretch/>
        </p:blipFill>
        <p:spPr>
          <a:xfrm>
            <a:off x="4643296" y="1905000"/>
            <a:ext cx="3276600" cy="3276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905000"/>
            <a:ext cx="3716365" cy="3214725"/>
          </a:xfrm>
          <a:prstGeom prst="rect">
            <a:avLst/>
          </a:prstGeom>
        </p:spPr>
      </p:pic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6705600" y="6477000"/>
            <a:ext cx="23622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 smtClean="0">
                <a:solidFill>
                  <a:srgbClr val="808080"/>
                </a:solidFill>
              </a:rPr>
              <a:t>Pfeiffer &amp; Foster, </a:t>
            </a:r>
            <a:r>
              <a:rPr lang="en-US" sz="1200" i="1" dirty="0" smtClean="0">
                <a:solidFill>
                  <a:srgbClr val="808080"/>
                </a:solidFill>
              </a:rPr>
              <a:t>Nature</a:t>
            </a:r>
            <a:r>
              <a:rPr lang="en-US" sz="1200" dirty="0" smtClean="0">
                <a:solidFill>
                  <a:srgbClr val="808080"/>
                </a:solidFill>
              </a:rPr>
              <a:t> (2013)</a:t>
            </a:r>
            <a:endParaRPr lang="en-US" sz="1200" dirty="0">
              <a:solidFill>
                <a:srgbClr val="808080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60075" y="228600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9pPr>
          </a:lstStyle>
          <a:p>
            <a:pPr eaLnBrk="1" hangingPunct="1"/>
            <a:r>
              <a:rPr lang="en-GB" sz="1800" b="1" kern="0" dirty="0" smtClean="0">
                <a:solidFill>
                  <a:srgbClr val="333399"/>
                </a:solidFill>
              </a:rPr>
              <a:t>SWR sequences are preferentially directed towards </a:t>
            </a:r>
            <a:r>
              <a:rPr lang="en-GB" sz="1800" b="1" kern="0" dirty="0">
                <a:solidFill>
                  <a:srgbClr val="333399"/>
                </a:solidFill>
              </a:rPr>
              <a:t>a</a:t>
            </a:r>
            <a:r>
              <a:rPr lang="en-GB" sz="1800" b="1" kern="0" dirty="0" smtClean="0">
                <a:solidFill>
                  <a:srgbClr val="333399"/>
                </a:solidFill>
              </a:rPr>
              <a:t> goal location</a:t>
            </a:r>
          </a:p>
        </p:txBody>
      </p:sp>
    </p:spTree>
    <p:extLst>
      <p:ext uri="{BB962C8B-B14F-4D97-AF65-F5344CB8AC3E}">
        <p14:creationId xmlns:p14="http://schemas.microsoft.com/office/powerpoint/2010/main" val="101121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914400" y="152400"/>
            <a:ext cx="7848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1" hangingPunct="1"/>
            <a:r>
              <a:rPr lang="en-CA" b="1" dirty="0" smtClean="0">
                <a:solidFill>
                  <a:schemeClr val="accent2"/>
                </a:solidFill>
              </a:rPr>
              <a:t>accessing SWR sequence content</a:t>
            </a:r>
            <a:endParaRPr lang="en-US" dirty="0" smtClean="0">
              <a:solidFill>
                <a:srgbClr val="B6DCDF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40" r="12426" b="59967"/>
          <a:stretch/>
        </p:blipFill>
        <p:spPr>
          <a:xfrm>
            <a:off x="609600" y="742555"/>
            <a:ext cx="3657600" cy="2743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3400" y="959048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/>
              <a:t>1s</a:t>
            </a:r>
            <a:endParaRPr lang="en-CA" sz="14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304800" y="1123950"/>
            <a:ext cx="1143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895600" y="309737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>
                <a:solidFill>
                  <a:schemeClr val="accent2"/>
                </a:solidFill>
              </a:rPr>
              <a:t>run</a:t>
            </a:r>
            <a:endParaRPr lang="en-CA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23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40" r="12426" b="59967"/>
          <a:stretch/>
        </p:blipFill>
        <p:spPr>
          <a:xfrm>
            <a:off x="609600" y="742555"/>
            <a:ext cx="3657600" cy="2743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3400" y="959048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/>
              <a:t>1s</a:t>
            </a:r>
            <a:endParaRPr lang="en-CA" sz="14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304800" y="1123950"/>
            <a:ext cx="1143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971550" y="1219200"/>
            <a:ext cx="76200" cy="243840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/>
          <p:cNvSpPr txBox="1"/>
          <p:nvPr/>
        </p:nvSpPr>
        <p:spPr>
          <a:xfrm>
            <a:off x="-76200" y="6016823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/>
              <a:t>vector of spike counts</a:t>
            </a:r>
            <a:endParaRPr lang="en-CA" sz="1400" dirty="0"/>
          </a:p>
        </p:txBody>
      </p: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3832410" y="5275556"/>
            <a:ext cx="2066282" cy="15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grpSp>
        <p:nvGrpSpPr>
          <p:cNvPr id="4" name="Group 3"/>
          <p:cNvGrpSpPr/>
          <p:nvPr/>
        </p:nvGrpSpPr>
        <p:grpSpPr>
          <a:xfrm>
            <a:off x="2288344" y="3702248"/>
            <a:ext cx="6512756" cy="2274689"/>
            <a:chOff x="912813" y="2743200"/>
            <a:chExt cx="7644521" cy="2669977"/>
          </a:xfrm>
        </p:grpSpPr>
        <p:pic>
          <p:nvPicPr>
            <p:cNvPr id="25" name="Picture 2" descr="decoding_2a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307"/>
            <a:stretch/>
          </p:blipFill>
          <p:spPr bwMode="auto">
            <a:xfrm>
              <a:off x="912813" y="2743200"/>
              <a:ext cx="7313612" cy="2586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Line 5"/>
            <p:cNvSpPr>
              <a:spLocks noChangeShapeType="1"/>
            </p:cNvSpPr>
            <p:nvPr/>
          </p:nvSpPr>
          <p:spPr bwMode="auto">
            <a:xfrm flipV="1">
              <a:off x="5715000" y="4572000"/>
              <a:ext cx="45720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Line 6"/>
            <p:cNvSpPr>
              <a:spLocks noChangeShapeType="1"/>
            </p:cNvSpPr>
            <p:nvPr/>
          </p:nvSpPr>
          <p:spPr bwMode="auto">
            <a:xfrm>
              <a:off x="5715000" y="3200400"/>
              <a:ext cx="45720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9" name="Rectangle 3"/>
            <p:cNvSpPr>
              <a:spLocks noChangeArrowheads="1"/>
            </p:cNvSpPr>
            <p:nvPr/>
          </p:nvSpPr>
          <p:spPr bwMode="auto">
            <a:xfrm>
              <a:off x="1120064" y="3935766"/>
              <a:ext cx="2066282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0" name="Rectangle 3"/>
            <p:cNvSpPr>
              <a:spLocks noChangeArrowheads="1"/>
            </p:cNvSpPr>
            <p:nvPr/>
          </p:nvSpPr>
          <p:spPr bwMode="auto">
            <a:xfrm>
              <a:off x="1061566" y="5135300"/>
              <a:ext cx="2066282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1" name="Rectangle 3"/>
            <p:cNvSpPr>
              <a:spLocks noChangeArrowheads="1"/>
            </p:cNvSpPr>
            <p:nvPr/>
          </p:nvSpPr>
          <p:spPr bwMode="auto">
            <a:xfrm>
              <a:off x="3738508" y="3923622"/>
              <a:ext cx="2066282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2" name="Rectangle 3"/>
            <p:cNvSpPr>
              <a:spLocks noChangeArrowheads="1"/>
            </p:cNvSpPr>
            <p:nvPr/>
          </p:nvSpPr>
          <p:spPr bwMode="auto">
            <a:xfrm>
              <a:off x="3680010" y="5123156"/>
              <a:ext cx="2066282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4" name="Rectangle 3"/>
            <p:cNvSpPr>
              <a:spLocks noChangeArrowheads="1"/>
            </p:cNvSpPr>
            <p:nvPr/>
          </p:nvSpPr>
          <p:spPr bwMode="auto">
            <a:xfrm>
              <a:off x="6491052" y="4511675"/>
              <a:ext cx="2066282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219200" y="5105400"/>
              <a:ext cx="1905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dirty="0" smtClean="0"/>
                <a:t>position</a:t>
              </a:r>
              <a:endParaRPr lang="en-CA" sz="14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676362" y="5105399"/>
              <a:ext cx="1905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dirty="0" smtClean="0"/>
                <a:t>position</a:t>
              </a:r>
              <a:endParaRPr lang="en-CA" sz="14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345366" y="4446785"/>
              <a:ext cx="1905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dirty="0" smtClean="0"/>
                <a:t>position</a:t>
              </a:r>
              <a:endParaRPr lang="en-CA" sz="1400" dirty="0"/>
            </a:p>
          </p:txBody>
        </p:sp>
      </p:grpSp>
      <p:pic>
        <p:nvPicPr>
          <p:cNvPr id="1028" name="Picture 4" descr="https://latex.codecogs.com/png.latex?%5Cdpi%7B300%7D%20%5Cbegin%7Bbmatrix%7D%203%20%5C%5C%200%20%5C%5C%202%20%5C%5C%20.%20%5C%5C%20.%20%5C%5C%20.%20%5C%5C%20%5Cend%7Bbmatrix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3741051"/>
            <a:ext cx="342900" cy="208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2895600" y="31358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>
                <a:solidFill>
                  <a:schemeClr val="accent2"/>
                </a:solidFill>
              </a:rPr>
              <a:t>run</a:t>
            </a:r>
            <a:endParaRPr lang="en-CA" b="1" dirty="0">
              <a:solidFill>
                <a:schemeClr val="accent2"/>
              </a:solidFill>
            </a:endParaRPr>
          </a:p>
        </p:txBody>
      </p:sp>
      <p:sp>
        <p:nvSpPr>
          <p:cNvPr id="23" name="Text Box 7"/>
          <p:cNvSpPr txBox="1">
            <a:spLocks noChangeArrowheads="1"/>
          </p:cNvSpPr>
          <p:nvPr/>
        </p:nvSpPr>
        <p:spPr bwMode="auto">
          <a:xfrm>
            <a:off x="914400" y="152400"/>
            <a:ext cx="7848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1" hangingPunct="1"/>
            <a:r>
              <a:rPr lang="en-CA" b="1" dirty="0" smtClean="0">
                <a:solidFill>
                  <a:schemeClr val="accent2"/>
                </a:solidFill>
              </a:rPr>
              <a:t>accessing SWR sequence content</a:t>
            </a:r>
            <a:endParaRPr lang="en-US" dirty="0" smtClean="0">
              <a:solidFill>
                <a:srgbClr val="B6DCD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46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otor cortex motion tuning.png"/>
          <p:cNvPicPr>
            <a:picLocks noChangeAspect="1"/>
          </p:cNvPicPr>
          <p:nvPr/>
        </p:nvPicPr>
        <p:blipFill>
          <a:blip r:embed="rId3" cstate="print"/>
          <a:srcRect b="45338"/>
          <a:stretch>
            <a:fillRect/>
          </a:stretch>
        </p:blipFill>
        <p:spPr>
          <a:xfrm>
            <a:off x="2787458" y="685800"/>
            <a:ext cx="6356542" cy="4953000"/>
          </a:xfrm>
          <a:prstGeom prst="rect">
            <a:avLst/>
          </a:prstGeom>
        </p:spPr>
      </p:pic>
      <p:pic>
        <p:nvPicPr>
          <p:cNvPr id="275461" name="Picture 5"/>
          <p:cNvPicPr>
            <a:picLocks noChangeAspect="1" noChangeArrowheads="1"/>
          </p:cNvPicPr>
          <p:nvPr/>
        </p:nvPicPr>
        <p:blipFill>
          <a:blip r:embed="rId4" cstate="print"/>
          <a:srcRect t="8108"/>
          <a:stretch>
            <a:fillRect/>
          </a:stretch>
        </p:blipFill>
        <p:spPr bwMode="auto">
          <a:xfrm>
            <a:off x="0" y="4267200"/>
            <a:ext cx="3688651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52400" y="2286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1F497D"/>
                </a:solidFill>
                <a:latin typeface="Helvetica"/>
              </a:rPr>
              <a:t>Example - M1 cells encode direction of movement</a:t>
            </a:r>
            <a:endParaRPr lang="en-CA" sz="2400" b="1" dirty="0">
              <a:solidFill>
                <a:srgbClr val="1F497D"/>
              </a:solidFill>
              <a:latin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00" y="1124744"/>
            <a:ext cx="25145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Helvetica"/>
              </a:rPr>
              <a:t>electrophysiology experiments by </a:t>
            </a:r>
            <a:r>
              <a:rPr lang="en-US" dirty="0" err="1" smtClean="0">
                <a:solidFill>
                  <a:prstClr val="black"/>
                </a:solidFill>
                <a:latin typeface="Helvetica"/>
              </a:rPr>
              <a:t>Apostolos</a:t>
            </a:r>
            <a:r>
              <a:rPr lang="en-US" dirty="0" smtClean="0">
                <a:solidFill>
                  <a:prstClr val="black"/>
                </a:solidFill>
                <a:latin typeface="Helvetica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Helvetica"/>
              </a:rPr>
              <a:t>Georgopoulos</a:t>
            </a:r>
            <a:r>
              <a:rPr lang="en-US" dirty="0" smtClean="0">
                <a:solidFill>
                  <a:prstClr val="black"/>
                </a:solidFill>
                <a:latin typeface="Helvetica"/>
              </a:rPr>
              <a:t> and others have shown that M1 cells fire before/during a movement and are tuned to movement direction.</a:t>
            </a:r>
          </a:p>
        </p:txBody>
      </p:sp>
      <p:sp>
        <p:nvSpPr>
          <p:cNvPr id="9" name="Rectangle 8"/>
          <p:cNvSpPr/>
          <p:nvPr/>
        </p:nvSpPr>
        <p:spPr>
          <a:xfrm>
            <a:off x="4857171" y="6093296"/>
            <a:ext cx="44454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NL" sz="1200" dirty="0" smtClean="0">
                <a:solidFill>
                  <a:srgbClr val="7F7F7F"/>
                </a:solidFill>
                <a:latin typeface="Helvetica"/>
              </a:rPr>
              <a:t>Georgopoulos, A.P., et al., 1982, J of Neurosci. </a:t>
            </a:r>
            <a:r>
              <a:rPr lang="en-US" sz="1200" dirty="0" smtClean="0">
                <a:solidFill>
                  <a:srgbClr val="7F7F7F"/>
                </a:solidFill>
                <a:latin typeface="Helvetica"/>
              </a:rPr>
              <a:t>2(11):1527-37</a:t>
            </a:r>
            <a:r>
              <a:rPr lang="nl-NL" sz="1200" dirty="0" smtClean="0">
                <a:solidFill>
                  <a:srgbClr val="7F7F7F"/>
                </a:solidFill>
                <a:latin typeface="Helvetica"/>
              </a:rPr>
              <a:t> </a:t>
            </a:r>
            <a:endParaRPr lang="en-US" sz="1200" dirty="0">
              <a:solidFill>
                <a:srgbClr val="7F7F7F"/>
              </a:solidFill>
              <a:latin typeface="Helvetica"/>
            </a:endParaRPr>
          </a:p>
        </p:txBody>
      </p:sp>
      <p:pic>
        <p:nvPicPr>
          <p:cNvPr id="2050" name="Picture 2" descr="http://www.lifesci.consortium.umn.edu/images/people/bio.apostolos.georgopoulo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4653136"/>
            <a:ext cx="1047750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82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40" r="12426" b="59967"/>
          <a:stretch/>
        </p:blipFill>
        <p:spPr>
          <a:xfrm>
            <a:off x="609600" y="742555"/>
            <a:ext cx="3657600" cy="2743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3400" y="959048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/>
              <a:t>1s</a:t>
            </a:r>
            <a:endParaRPr lang="en-CA" sz="14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304800" y="1123950"/>
            <a:ext cx="1143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971550" y="1219200"/>
            <a:ext cx="76200" cy="243840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/>
          <p:cNvSpPr txBox="1"/>
          <p:nvPr/>
        </p:nvSpPr>
        <p:spPr>
          <a:xfrm>
            <a:off x="-76200" y="6016823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/>
              <a:t>vector of spike counts</a:t>
            </a:r>
            <a:endParaRPr lang="en-CA" sz="1400" dirty="0"/>
          </a:p>
        </p:txBody>
      </p: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3832410" y="5275556"/>
            <a:ext cx="2066282" cy="15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grpSp>
        <p:nvGrpSpPr>
          <p:cNvPr id="4" name="Group 3"/>
          <p:cNvGrpSpPr/>
          <p:nvPr/>
        </p:nvGrpSpPr>
        <p:grpSpPr>
          <a:xfrm>
            <a:off x="2288344" y="3702248"/>
            <a:ext cx="6512756" cy="2274689"/>
            <a:chOff x="912813" y="2743200"/>
            <a:chExt cx="7644521" cy="2669977"/>
          </a:xfrm>
        </p:grpSpPr>
        <p:pic>
          <p:nvPicPr>
            <p:cNvPr id="25" name="Picture 2" descr="decoding_2a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307"/>
            <a:stretch/>
          </p:blipFill>
          <p:spPr bwMode="auto">
            <a:xfrm>
              <a:off x="912813" y="2743200"/>
              <a:ext cx="7313612" cy="2586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Line 5"/>
            <p:cNvSpPr>
              <a:spLocks noChangeShapeType="1"/>
            </p:cNvSpPr>
            <p:nvPr/>
          </p:nvSpPr>
          <p:spPr bwMode="auto">
            <a:xfrm flipV="1">
              <a:off x="5715000" y="4572000"/>
              <a:ext cx="45720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Line 6"/>
            <p:cNvSpPr>
              <a:spLocks noChangeShapeType="1"/>
            </p:cNvSpPr>
            <p:nvPr/>
          </p:nvSpPr>
          <p:spPr bwMode="auto">
            <a:xfrm>
              <a:off x="5715000" y="3200400"/>
              <a:ext cx="45720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9" name="Rectangle 3"/>
            <p:cNvSpPr>
              <a:spLocks noChangeArrowheads="1"/>
            </p:cNvSpPr>
            <p:nvPr/>
          </p:nvSpPr>
          <p:spPr bwMode="auto">
            <a:xfrm>
              <a:off x="1120064" y="3935766"/>
              <a:ext cx="2066282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0" name="Rectangle 3"/>
            <p:cNvSpPr>
              <a:spLocks noChangeArrowheads="1"/>
            </p:cNvSpPr>
            <p:nvPr/>
          </p:nvSpPr>
          <p:spPr bwMode="auto">
            <a:xfrm>
              <a:off x="1061566" y="5135300"/>
              <a:ext cx="2066282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1" name="Rectangle 3"/>
            <p:cNvSpPr>
              <a:spLocks noChangeArrowheads="1"/>
            </p:cNvSpPr>
            <p:nvPr/>
          </p:nvSpPr>
          <p:spPr bwMode="auto">
            <a:xfrm>
              <a:off x="3738508" y="3923622"/>
              <a:ext cx="2066282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2" name="Rectangle 3"/>
            <p:cNvSpPr>
              <a:spLocks noChangeArrowheads="1"/>
            </p:cNvSpPr>
            <p:nvPr/>
          </p:nvSpPr>
          <p:spPr bwMode="auto">
            <a:xfrm>
              <a:off x="3680010" y="5123156"/>
              <a:ext cx="2066282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4" name="Rectangle 3"/>
            <p:cNvSpPr>
              <a:spLocks noChangeArrowheads="1"/>
            </p:cNvSpPr>
            <p:nvPr/>
          </p:nvSpPr>
          <p:spPr bwMode="auto">
            <a:xfrm>
              <a:off x="6491052" y="4511675"/>
              <a:ext cx="2066282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219200" y="5105400"/>
              <a:ext cx="1905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dirty="0" smtClean="0"/>
                <a:t>position</a:t>
              </a:r>
              <a:endParaRPr lang="en-CA" sz="14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676362" y="5105399"/>
              <a:ext cx="1905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dirty="0" smtClean="0"/>
                <a:t>position</a:t>
              </a:r>
              <a:endParaRPr lang="en-CA" sz="14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345366" y="4446785"/>
              <a:ext cx="1905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dirty="0" smtClean="0"/>
                <a:t>position</a:t>
              </a:r>
              <a:endParaRPr lang="en-CA" sz="1400" dirty="0"/>
            </a:p>
          </p:txBody>
        </p:sp>
      </p:grpSp>
      <p:pic>
        <p:nvPicPr>
          <p:cNvPr id="1028" name="Picture 4" descr="https://latex.codecogs.com/png.latex?%5Cdpi%7B300%7D%20%5Cbegin%7Bbmatrix%7D%203%20%5C%5C%200%20%5C%5C%202%20%5C%5C%20.%20%5C%5C%20.%20%5C%5C%20.%20%5C%5C%20%5Cend%7Bbmatrix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3741051"/>
            <a:ext cx="342900" cy="208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8210550" y="5168180"/>
            <a:ext cx="0" cy="454223"/>
          </a:xfrm>
          <a:prstGeom prst="straightConnector1">
            <a:avLst/>
          </a:prstGeom>
          <a:ln w="254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455997" y="5600700"/>
            <a:ext cx="1478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>
                <a:solidFill>
                  <a:srgbClr val="00B050"/>
                </a:solidFill>
              </a:rPr>
              <a:t>actual</a:t>
            </a:r>
          </a:p>
          <a:p>
            <a:pPr algn="ctr"/>
            <a:r>
              <a:rPr lang="en-CA" dirty="0" smtClean="0">
                <a:solidFill>
                  <a:srgbClr val="00B050"/>
                </a:solidFill>
              </a:rPr>
              <a:t>(observed)</a:t>
            </a:r>
          </a:p>
          <a:p>
            <a:pPr algn="ctr"/>
            <a:r>
              <a:rPr lang="en-CA" dirty="0" smtClean="0">
                <a:solidFill>
                  <a:srgbClr val="00B050"/>
                </a:solidFill>
              </a:rPr>
              <a:t>position</a:t>
            </a:r>
            <a:endParaRPr lang="en-CA" dirty="0">
              <a:solidFill>
                <a:srgbClr val="00B05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895600" y="31358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>
                <a:solidFill>
                  <a:schemeClr val="accent2"/>
                </a:solidFill>
              </a:rPr>
              <a:t>run</a:t>
            </a:r>
            <a:endParaRPr lang="en-CA" b="1" dirty="0">
              <a:solidFill>
                <a:schemeClr val="accent2"/>
              </a:solidFill>
            </a:endParaRPr>
          </a:p>
        </p:txBody>
      </p:sp>
      <p:sp>
        <p:nvSpPr>
          <p:cNvPr id="38" name="Text Box 7"/>
          <p:cNvSpPr txBox="1">
            <a:spLocks noChangeArrowheads="1"/>
          </p:cNvSpPr>
          <p:nvPr/>
        </p:nvSpPr>
        <p:spPr bwMode="auto">
          <a:xfrm>
            <a:off x="914400" y="152400"/>
            <a:ext cx="7848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1" hangingPunct="1"/>
            <a:r>
              <a:rPr lang="en-CA" b="1" dirty="0" smtClean="0">
                <a:solidFill>
                  <a:schemeClr val="accent2"/>
                </a:solidFill>
              </a:rPr>
              <a:t>accessing SWR sequence content</a:t>
            </a:r>
            <a:endParaRPr lang="en-US" dirty="0" smtClean="0">
              <a:solidFill>
                <a:srgbClr val="B6DCD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24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40" r="12426" b="59967"/>
          <a:stretch/>
        </p:blipFill>
        <p:spPr>
          <a:xfrm>
            <a:off x="609600" y="742555"/>
            <a:ext cx="3657600" cy="2743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3400" y="959048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/>
              <a:t>1s</a:t>
            </a:r>
            <a:endParaRPr lang="en-CA" sz="14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304800" y="1123950"/>
            <a:ext cx="1143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971550" y="1219200"/>
            <a:ext cx="76200" cy="243840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3832410" y="5275556"/>
            <a:ext cx="2066282" cy="15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pic>
        <p:nvPicPr>
          <p:cNvPr id="1028" name="Picture 4" descr="https://latex.codecogs.com/png.latex?%5Cdpi%7B300%7D%20%5Cbegin%7Bbmatrix%7D%203%20%5C%5C%200%20%5C%5C%202%20%5C%5C%20.%20%5C%5C%20.%20%5C%5C%20.%20%5C%5C%20%5Cend%7Bbmatrix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3741051"/>
            <a:ext cx="342900" cy="208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1447800" y="4191000"/>
            <a:ext cx="542925" cy="1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90700" y="3807418"/>
            <a:ext cx="1752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>
                <a:solidFill>
                  <a:schemeClr val="accent2"/>
                </a:solidFill>
              </a:rPr>
              <a:t>decoded position</a:t>
            </a:r>
          </a:p>
          <a:p>
            <a:pPr algn="ctr"/>
            <a:endParaRPr lang="en-CA" dirty="0"/>
          </a:p>
          <a:p>
            <a:pPr algn="ctr"/>
            <a:r>
              <a:rPr lang="en-CA" dirty="0" smtClean="0"/>
              <a:t>can be compared to </a:t>
            </a:r>
            <a:r>
              <a:rPr lang="en-CA" b="1" dirty="0" smtClean="0"/>
              <a:t>ground truth</a:t>
            </a:r>
          </a:p>
          <a:p>
            <a:pPr algn="ctr"/>
            <a:r>
              <a:rPr lang="en-CA" dirty="0" smtClean="0">
                <a:solidFill>
                  <a:srgbClr val="00B050"/>
                </a:solidFill>
              </a:rPr>
              <a:t>(actual position)</a:t>
            </a:r>
            <a:endParaRPr lang="en-CA" dirty="0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95600" y="31358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>
                <a:solidFill>
                  <a:schemeClr val="accent2"/>
                </a:solidFill>
              </a:rPr>
              <a:t>run</a:t>
            </a:r>
            <a:endParaRPr lang="en-CA" b="1" dirty="0">
              <a:solidFill>
                <a:schemeClr val="accent2"/>
              </a:solidFill>
            </a:endParaRP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914400" y="152400"/>
            <a:ext cx="7848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1" hangingPunct="1"/>
            <a:r>
              <a:rPr lang="en-CA" b="1" dirty="0" smtClean="0">
                <a:solidFill>
                  <a:schemeClr val="accent2"/>
                </a:solidFill>
              </a:rPr>
              <a:t>accessing SWR sequence content</a:t>
            </a:r>
            <a:endParaRPr lang="en-US" dirty="0" smtClean="0">
              <a:solidFill>
                <a:srgbClr val="B6DCD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51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4" r="37447" b="55518"/>
          <a:stretch/>
        </p:blipFill>
        <p:spPr>
          <a:xfrm>
            <a:off x="5943599" y="590155"/>
            <a:ext cx="2057401" cy="30480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6781800" y="1295400"/>
            <a:ext cx="990600" cy="1911197"/>
          </a:xfrm>
          <a:prstGeom prst="line">
            <a:avLst/>
          </a:prstGeom>
          <a:ln w="50800">
            <a:solidFill>
              <a:schemeClr val="accent1">
                <a:shade val="95000"/>
                <a:satMod val="105000"/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40" r="12426" b="59967"/>
          <a:stretch/>
        </p:blipFill>
        <p:spPr>
          <a:xfrm>
            <a:off x="609600" y="742555"/>
            <a:ext cx="3657600" cy="2743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3400" y="959048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/>
              <a:t>1s</a:t>
            </a:r>
            <a:endParaRPr lang="en-CA" sz="14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304800" y="1123950"/>
            <a:ext cx="1143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791200" y="914400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/>
              <a:t>100ms</a:t>
            </a:r>
            <a:endParaRPr lang="en-CA" sz="1400" dirty="0"/>
          </a:p>
        </p:txBody>
      </p:sp>
      <p:cxnSp>
        <p:nvCxnSpPr>
          <p:cNvPr id="18" name="Straight Connector 17"/>
          <p:cNvCxnSpPr>
            <a:stCxn id="17" idx="1"/>
          </p:cNvCxnSpPr>
          <p:nvPr/>
        </p:nvCxnSpPr>
        <p:spPr>
          <a:xfrm flipV="1">
            <a:off x="5791200" y="1068288"/>
            <a:ext cx="723899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971550" y="1219200"/>
            <a:ext cx="76200" cy="243840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" name="Picture 4" descr="https://latex.codecogs.com/png.latex?%5Cdpi%7B300%7D%20%5Cbegin%7Bbmatrix%7D%203%20%5C%5C%200%20%5C%5C%202%20%5C%5C%20.%20%5C%5C%20.%20%5C%5C%20.%20%5C%5C%20%5Cend%7Bbmatrix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3741051"/>
            <a:ext cx="342900" cy="208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/>
          <p:cNvCxnSpPr/>
          <p:nvPr/>
        </p:nvCxnSpPr>
        <p:spPr>
          <a:xfrm>
            <a:off x="1447800" y="4191000"/>
            <a:ext cx="542925" cy="1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790700" y="3807418"/>
            <a:ext cx="1752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>
                <a:solidFill>
                  <a:schemeClr val="accent2"/>
                </a:solidFill>
              </a:rPr>
              <a:t>decoded position</a:t>
            </a:r>
          </a:p>
          <a:p>
            <a:pPr algn="ctr"/>
            <a:endParaRPr lang="en-CA" dirty="0"/>
          </a:p>
          <a:p>
            <a:pPr algn="ctr"/>
            <a:r>
              <a:rPr lang="en-CA" dirty="0" smtClean="0"/>
              <a:t>can be compared to </a:t>
            </a:r>
            <a:r>
              <a:rPr lang="en-CA" b="1" dirty="0" smtClean="0"/>
              <a:t>ground truth</a:t>
            </a:r>
          </a:p>
          <a:p>
            <a:pPr algn="ctr"/>
            <a:r>
              <a:rPr lang="en-CA" dirty="0" smtClean="0">
                <a:solidFill>
                  <a:srgbClr val="00B050"/>
                </a:solidFill>
              </a:rPr>
              <a:t>(actual position)</a:t>
            </a:r>
            <a:endParaRPr lang="en-CA" dirty="0">
              <a:solidFill>
                <a:srgbClr val="00B05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86600" y="1219200"/>
            <a:ext cx="76200" cy="243840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50" name="Picture 2" descr="https://latex.codecogs.com/png.latex?%5Cdpi%7B300%7D%20%5Cbegin%7Bbmatrix%7D%200%5C%5C%201%5C%5C%201%5C%5C%20.%5C%5C%20.%5C%5C%20.%20%5Cend%7Bbmatrix%7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705225"/>
            <a:ext cx="370056" cy="225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4648200" y="3807418"/>
            <a:ext cx="1752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>
                <a:solidFill>
                  <a:schemeClr val="accent2"/>
                </a:solidFill>
              </a:rPr>
              <a:t>decoded position</a:t>
            </a:r>
          </a:p>
          <a:p>
            <a:pPr algn="ctr"/>
            <a:endParaRPr lang="en-CA" dirty="0"/>
          </a:p>
          <a:p>
            <a:pPr algn="ctr"/>
            <a:r>
              <a:rPr lang="en-CA" dirty="0" smtClean="0"/>
              <a:t>can be compared to ???</a:t>
            </a:r>
          </a:p>
          <a:p>
            <a:pPr algn="ctr"/>
            <a:endParaRPr lang="en-CA" dirty="0"/>
          </a:p>
          <a:p>
            <a:pPr algn="ctr"/>
            <a:r>
              <a:rPr lang="en-CA" dirty="0" smtClean="0"/>
              <a:t>(no ground truth)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153149" y="4190999"/>
            <a:ext cx="542925" cy="1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895600" y="309737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>
                <a:solidFill>
                  <a:schemeClr val="accent2"/>
                </a:solidFill>
              </a:rPr>
              <a:t>run</a:t>
            </a:r>
            <a:endParaRPr lang="en-CA" b="1" dirty="0">
              <a:solidFill>
                <a:schemeClr val="accent2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21297" y="837324"/>
            <a:ext cx="3869703" cy="571587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296150" y="2689606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>
                <a:solidFill>
                  <a:schemeClr val="accent2"/>
                </a:solidFill>
              </a:rPr>
              <a:t>covert</a:t>
            </a:r>
          </a:p>
        </p:txBody>
      </p:sp>
      <p:sp>
        <p:nvSpPr>
          <p:cNvPr id="26" name="Text Box 7"/>
          <p:cNvSpPr txBox="1">
            <a:spLocks noChangeArrowheads="1"/>
          </p:cNvSpPr>
          <p:nvPr/>
        </p:nvSpPr>
        <p:spPr bwMode="auto">
          <a:xfrm>
            <a:off x="914400" y="152400"/>
            <a:ext cx="7848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1" hangingPunct="1"/>
            <a:r>
              <a:rPr lang="en-CA" b="1" dirty="0" smtClean="0">
                <a:solidFill>
                  <a:schemeClr val="accent2"/>
                </a:solidFill>
              </a:rPr>
              <a:t>accessing SWR sequence content</a:t>
            </a:r>
            <a:endParaRPr lang="en-US" dirty="0" smtClean="0">
              <a:solidFill>
                <a:srgbClr val="B6DCD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45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 descr="https://latex.codecogs.com/png.latex?%5Cdpi%7B300%7D%20%5Cbegin%7Bbmatrix%7D%203%20%5C%5C%200%20%5C%5C%202%20%5C%5C%20.%20%5C%5C%20.%20%5C%5C%20.%20%5C%5C%20%5Cend%7Bbmatrix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3741051"/>
            <a:ext cx="342900" cy="208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/>
          <p:cNvCxnSpPr/>
          <p:nvPr/>
        </p:nvCxnSpPr>
        <p:spPr>
          <a:xfrm>
            <a:off x="1447800" y="4191000"/>
            <a:ext cx="542925" cy="1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790700" y="3807418"/>
            <a:ext cx="175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>
                <a:solidFill>
                  <a:schemeClr val="accent2"/>
                </a:solidFill>
              </a:rPr>
              <a:t>decoded position</a:t>
            </a:r>
          </a:p>
          <a:p>
            <a:pPr algn="ctr"/>
            <a:endParaRPr lang="en-CA" dirty="0"/>
          </a:p>
        </p:txBody>
      </p:sp>
      <p:pic>
        <p:nvPicPr>
          <p:cNvPr id="2050" name="Picture 2" descr="https://latex.codecogs.com/png.latex?%5Cdpi%7B300%7D%20%5Cbegin%7Bbmatrix%7D%200%5C%5C%201%5C%5C%201%5C%5C%20.%5C%5C%20.%5C%5C%20.%20%5Cend%7Bbmatrix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705225"/>
            <a:ext cx="370056" cy="225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4648200" y="3807418"/>
            <a:ext cx="175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>
                <a:solidFill>
                  <a:schemeClr val="accent2"/>
                </a:solidFill>
              </a:rPr>
              <a:t>decoded position</a:t>
            </a:r>
          </a:p>
          <a:p>
            <a:pPr algn="ctr"/>
            <a:endParaRPr lang="en-CA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153149" y="4191000"/>
            <a:ext cx="542925" cy="1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Left Brace 3"/>
          <p:cNvSpPr/>
          <p:nvPr/>
        </p:nvSpPr>
        <p:spPr>
          <a:xfrm rot="16200000">
            <a:off x="3816662" y="2355539"/>
            <a:ext cx="443876" cy="47244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1790700" y="5105400"/>
            <a:ext cx="461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this mapping (neural code) is unlikely to be the same between overt and covert activity</a:t>
            </a:r>
            <a:endParaRPr lang="en-CA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40" r="12426" b="59967"/>
          <a:stretch/>
        </p:blipFill>
        <p:spPr>
          <a:xfrm>
            <a:off x="609600" y="742555"/>
            <a:ext cx="3657600" cy="2743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33400" y="959048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/>
              <a:t>1s</a:t>
            </a:r>
            <a:endParaRPr lang="en-CA" sz="14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304800" y="1123950"/>
            <a:ext cx="1143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4" r="37447" b="55518"/>
          <a:stretch/>
        </p:blipFill>
        <p:spPr>
          <a:xfrm>
            <a:off x="5943599" y="590155"/>
            <a:ext cx="2057401" cy="3048000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6781800" y="1295400"/>
            <a:ext cx="990600" cy="1911197"/>
          </a:xfrm>
          <a:prstGeom prst="line">
            <a:avLst/>
          </a:prstGeom>
          <a:ln w="50800">
            <a:solidFill>
              <a:schemeClr val="accent1">
                <a:shade val="95000"/>
                <a:satMod val="105000"/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791200" y="914400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/>
              <a:t>100ms</a:t>
            </a:r>
            <a:endParaRPr lang="en-CA" sz="1400" dirty="0"/>
          </a:p>
        </p:txBody>
      </p:sp>
      <p:cxnSp>
        <p:nvCxnSpPr>
          <p:cNvPr id="27" name="Straight Connector 26"/>
          <p:cNvCxnSpPr>
            <a:stCxn id="26" idx="1"/>
          </p:cNvCxnSpPr>
          <p:nvPr/>
        </p:nvCxnSpPr>
        <p:spPr>
          <a:xfrm flipV="1">
            <a:off x="5791200" y="1068288"/>
            <a:ext cx="723899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96150" y="2689606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>
                <a:solidFill>
                  <a:schemeClr val="accent2"/>
                </a:solidFill>
              </a:rPr>
              <a:t>covert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895600" y="31358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>
                <a:solidFill>
                  <a:schemeClr val="accent2"/>
                </a:solidFill>
              </a:rPr>
              <a:t>run</a:t>
            </a:r>
            <a:endParaRPr lang="en-CA" b="1" dirty="0">
              <a:solidFill>
                <a:schemeClr val="accent2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21297" y="837324"/>
            <a:ext cx="8594103" cy="276116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Box 7"/>
          <p:cNvSpPr txBox="1">
            <a:spLocks noChangeArrowheads="1"/>
          </p:cNvSpPr>
          <p:nvPr/>
        </p:nvSpPr>
        <p:spPr bwMode="auto">
          <a:xfrm>
            <a:off x="914400" y="152400"/>
            <a:ext cx="7848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1" hangingPunct="1"/>
            <a:r>
              <a:rPr lang="en-CA" b="1" dirty="0" smtClean="0">
                <a:solidFill>
                  <a:schemeClr val="accent2"/>
                </a:solidFill>
              </a:rPr>
              <a:t>accessing SWR sequence content</a:t>
            </a:r>
            <a:endParaRPr lang="en-US" dirty="0" smtClean="0">
              <a:solidFill>
                <a:srgbClr val="B6DCD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28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 descr="https://latex.codecogs.com/png.latex?%5Cdpi%7B300%7D%20%5Cbegin%7Bbmatrix%7D%203%20%5C%5C%200%20%5C%5C%202%20%5C%5C%20.%20%5C%5C%20.%20%5C%5C%20.%20%5C%5C%20%5Cend%7Bbmatrix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3741051"/>
            <a:ext cx="342900" cy="208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/>
          <p:cNvCxnSpPr/>
          <p:nvPr/>
        </p:nvCxnSpPr>
        <p:spPr>
          <a:xfrm>
            <a:off x="1447800" y="4191000"/>
            <a:ext cx="542925" cy="1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790700" y="3807418"/>
            <a:ext cx="175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>
                <a:solidFill>
                  <a:schemeClr val="accent2"/>
                </a:solidFill>
              </a:rPr>
              <a:t>decoded position</a:t>
            </a:r>
          </a:p>
          <a:p>
            <a:pPr algn="ctr"/>
            <a:endParaRPr lang="en-CA" dirty="0"/>
          </a:p>
        </p:txBody>
      </p:sp>
      <p:pic>
        <p:nvPicPr>
          <p:cNvPr id="2050" name="Picture 2" descr="https://latex.codecogs.com/png.latex?%5Cdpi%7B300%7D%20%5Cbegin%7Bbmatrix%7D%200%5C%5C%201%5C%5C%201%5C%5C%20.%5C%5C%20.%5C%5C%20.%20%5Cend%7Bbmatrix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705225"/>
            <a:ext cx="370056" cy="225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4648200" y="3807418"/>
            <a:ext cx="175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>
                <a:solidFill>
                  <a:schemeClr val="accent2"/>
                </a:solidFill>
              </a:rPr>
              <a:t>decoded position</a:t>
            </a:r>
          </a:p>
          <a:p>
            <a:pPr algn="ctr"/>
            <a:endParaRPr lang="en-CA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153149" y="4191000"/>
            <a:ext cx="542925" cy="1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Left Brace 3"/>
          <p:cNvSpPr/>
          <p:nvPr/>
        </p:nvSpPr>
        <p:spPr>
          <a:xfrm rot="16200000">
            <a:off x="3816662" y="2355539"/>
            <a:ext cx="443876" cy="47244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1790700" y="5105400"/>
            <a:ext cx="4610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this mapping (neural code) is unlikely to be the same between overt and covert activity</a:t>
            </a:r>
          </a:p>
          <a:p>
            <a:pPr algn="ctr"/>
            <a:endParaRPr lang="en-CA" dirty="0"/>
          </a:p>
          <a:p>
            <a:pPr algn="ctr"/>
            <a:r>
              <a:rPr lang="en-CA" dirty="0" smtClean="0"/>
              <a:t>least we can do: </a:t>
            </a:r>
            <a:r>
              <a:rPr lang="en-CA" b="1" dirty="0" smtClean="0"/>
              <a:t>optimize for generalization </a:t>
            </a:r>
            <a:r>
              <a:rPr lang="en-CA" dirty="0" smtClean="0"/>
              <a:t>(i.e. cross-validation; performance on held out data)</a:t>
            </a:r>
            <a:endParaRPr lang="en-CA" dirty="0"/>
          </a:p>
          <a:p>
            <a:pPr algn="ctr"/>
            <a:endParaRPr lang="en-CA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40" r="12426" b="59967"/>
          <a:stretch/>
        </p:blipFill>
        <p:spPr>
          <a:xfrm>
            <a:off x="609600" y="742555"/>
            <a:ext cx="3657600" cy="2743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33400" y="959048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/>
              <a:t>1s</a:t>
            </a:r>
            <a:endParaRPr lang="en-CA" sz="14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304800" y="1123950"/>
            <a:ext cx="1143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4" r="37447" b="55518"/>
          <a:stretch/>
        </p:blipFill>
        <p:spPr>
          <a:xfrm>
            <a:off x="5943599" y="590155"/>
            <a:ext cx="2057401" cy="3048000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6781800" y="1295400"/>
            <a:ext cx="990600" cy="1911197"/>
          </a:xfrm>
          <a:prstGeom prst="line">
            <a:avLst/>
          </a:prstGeom>
          <a:ln w="50800">
            <a:solidFill>
              <a:schemeClr val="accent1">
                <a:shade val="95000"/>
                <a:satMod val="105000"/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791200" y="914400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/>
              <a:t>100ms</a:t>
            </a:r>
            <a:endParaRPr lang="en-CA" sz="1400" dirty="0"/>
          </a:p>
        </p:txBody>
      </p:sp>
      <p:cxnSp>
        <p:nvCxnSpPr>
          <p:cNvPr id="27" name="Straight Connector 26"/>
          <p:cNvCxnSpPr>
            <a:stCxn id="26" idx="1"/>
          </p:cNvCxnSpPr>
          <p:nvPr/>
        </p:nvCxnSpPr>
        <p:spPr>
          <a:xfrm flipV="1">
            <a:off x="5791200" y="1068288"/>
            <a:ext cx="723899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96150" y="2689606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>
                <a:solidFill>
                  <a:schemeClr val="accent2"/>
                </a:solidFill>
              </a:rPr>
              <a:t>covert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895600" y="31358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>
                <a:solidFill>
                  <a:schemeClr val="accent2"/>
                </a:solidFill>
              </a:rPr>
              <a:t>run</a:t>
            </a:r>
            <a:endParaRPr lang="en-CA" b="1" dirty="0">
              <a:solidFill>
                <a:schemeClr val="accent2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21297" y="837324"/>
            <a:ext cx="8594103" cy="276116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Box 7"/>
          <p:cNvSpPr txBox="1">
            <a:spLocks noChangeArrowheads="1"/>
          </p:cNvSpPr>
          <p:nvPr/>
        </p:nvSpPr>
        <p:spPr bwMode="auto">
          <a:xfrm>
            <a:off x="914400" y="152400"/>
            <a:ext cx="7848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1" hangingPunct="1"/>
            <a:r>
              <a:rPr lang="en-CA" b="1" dirty="0" smtClean="0">
                <a:solidFill>
                  <a:schemeClr val="accent2"/>
                </a:solidFill>
              </a:rPr>
              <a:t>accessing SWR sequence content</a:t>
            </a:r>
            <a:endParaRPr lang="en-US" dirty="0" smtClean="0">
              <a:solidFill>
                <a:srgbClr val="B6DCD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25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5" r="63291" b="51029"/>
          <a:stretch/>
        </p:blipFill>
        <p:spPr>
          <a:xfrm>
            <a:off x="533400" y="914400"/>
            <a:ext cx="1752600" cy="167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5" t="46745" r="63291" b="4284"/>
          <a:stretch/>
        </p:blipFill>
        <p:spPr>
          <a:xfrm>
            <a:off x="3581400" y="914400"/>
            <a:ext cx="1752600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77" t="46745" r="5543" b="4284"/>
          <a:stretch/>
        </p:blipFill>
        <p:spPr>
          <a:xfrm>
            <a:off x="6781800" y="912446"/>
            <a:ext cx="1828800" cy="1676400"/>
          </a:xfrm>
          <a:prstGeom prst="rect">
            <a:avLst/>
          </a:prstGeom>
        </p:spPr>
      </p:pic>
      <p:sp>
        <p:nvSpPr>
          <p:cNvPr id="7" name="Text Box 14"/>
          <p:cNvSpPr txBox="1">
            <a:spLocks noChangeArrowheads="1"/>
          </p:cNvSpPr>
          <p:nvPr/>
        </p:nvSpPr>
        <p:spPr bwMode="auto">
          <a:xfrm>
            <a:off x="76200" y="6494583"/>
            <a:ext cx="43434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 smtClean="0">
                <a:solidFill>
                  <a:schemeClr val="bg2"/>
                </a:solidFill>
              </a:rPr>
              <a:t>van der Meer, Carey, Tanaka (2017) </a:t>
            </a:r>
            <a:r>
              <a:rPr lang="en-US" sz="1400" i="1" dirty="0" smtClean="0">
                <a:solidFill>
                  <a:schemeClr val="bg2"/>
                </a:solidFill>
              </a:rPr>
              <a:t>Hippocampus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914400" y="152400"/>
            <a:ext cx="7848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1" hangingPunct="1"/>
            <a:r>
              <a:rPr lang="en-CA" b="1" dirty="0" smtClean="0">
                <a:solidFill>
                  <a:schemeClr val="accent2"/>
                </a:solidFill>
              </a:rPr>
              <a:t>decoding with and without cross-validation</a:t>
            </a:r>
            <a:endParaRPr lang="en-US" dirty="0" smtClean="0">
              <a:solidFill>
                <a:srgbClr val="B6DCD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59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5" r="63291" b="51029"/>
          <a:stretch/>
        </p:blipFill>
        <p:spPr>
          <a:xfrm>
            <a:off x="533400" y="914400"/>
            <a:ext cx="1752600" cy="167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5" t="46745" r="63291" b="4284"/>
          <a:stretch/>
        </p:blipFill>
        <p:spPr>
          <a:xfrm>
            <a:off x="3581400" y="914400"/>
            <a:ext cx="1752600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77" t="46745" r="5543" b="4284"/>
          <a:stretch/>
        </p:blipFill>
        <p:spPr>
          <a:xfrm>
            <a:off x="6781800" y="912446"/>
            <a:ext cx="1828800" cy="1676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520"/>
          <a:stretch/>
        </p:blipFill>
        <p:spPr>
          <a:xfrm>
            <a:off x="152400" y="2934194"/>
            <a:ext cx="2895600" cy="2445259"/>
          </a:xfrm>
          <a:prstGeom prst="rect">
            <a:avLst/>
          </a:prstGeom>
        </p:spPr>
      </p:pic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914400" y="152400"/>
            <a:ext cx="7848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1" hangingPunct="1"/>
            <a:r>
              <a:rPr lang="en-CA" b="1" dirty="0" smtClean="0">
                <a:solidFill>
                  <a:schemeClr val="accent2"/>
                </a:solidFill>
              </a:rPr>
              <a:t>decoding with and without cross-validation</a:t>
            </a:r>
            <a:endParaRPr lang="en-US" dirty="0" smtClean="0">
              <a:solidFill>
                <a:srgbClr val="B6DCDF"/>
              </a:solidFill>
            </a:endParaRPr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76200" y="6494583"/>
            <a:ext cx="43434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 smtClean="0">
                <a:solidFill>
                  <a:schemeClr val="bg2"/>
                </a:solidFill>
              </a:rPr>
              <a:t>van der Meer, Carey, Tanaka (2017) </a:t>
            </a:r>
            <a:r>
              <a:rPr lang="en-US" sz="1400" i="1" dirty="0" smtClean="0">
                <a:solidFill>
                  <a:schemeClr val="bg2"/>
                </a:solidFill>
              </a:rPr>
              <a:t>Hippocampus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11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5" r="63291" b="51029"/>
          <a:stretch/>
        </p:blipFill>
        <p:spPr>
          <a:xfrm>
            <a:off x="533400" y="914400"/>
            <a:ext cx="1752600" cy="167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5" t="46745" r="63291" b="4284"/>
          <a:stretch/>
        </p:blipFill>
        <p:spPr>
          <a:xfrm>
            <a:off x="3581400" y="914400"/>
            <a:ext cx="1752600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77" t="46745" r="5543" b="4284"/>
          <a:stretch/>
        </p:blipFill>
        <p:spPr>
          <a:xfrm>
            <a:off x="6781800" y="912446"/>
            <a:ext cx="1828800" cy="1676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934194"/>
            <a:ext cx="8648700" cy="24452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3442" y="5613852"/>
            <a:ext cx="7746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cross-validated and same-trial decoding result in different mean decoding errors</a:t>
            </a:r>
            <a:endParaRPr lang="en-CA" dirty="0"/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76200" y="6494583"/>
            <a:ext cx="43434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 smtClean="0">
                <a:solidFill>
                  <a:schemeClr val="bg2"/>
                </a:solidFill>
              </a:rPr>
              <a:t>van der Meer, Carey, Tanaka (2017) </a:t>
            </a:r>
            <a:r>
              <a:rPr lang="en-US" sz="1400" i="1" dirty="0" smtClean="0">
                <a:solidFill>
                  <a:schemeClr val="bg2"/>
                </a:solidFill>
              </a:rPr>
              <a:t>Hippocampus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914400" y="152400"/>
            <a:ext cx="7848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1" hangingPunct="1"/>
            <a:r>
              <a:rPr lang="en-CA" b="1" dirty="0" smtClean="0">
                <a:solidFill>
                  <a:schemeClr val="accent2"/>
                </a:solidFill>
              </a:rPr>
              <a:t>decoding with and without cross-validation</a:t>
            </a:r>
            <a:endParaRPr lang="en-US" dirty="0" smtClean="0">
              <a:solidFill>
                <a:srgbClr val="B6DCD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21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803"/>
          <a:stretch/>
        </p:blipFill>
        <p:spPr>
          <a:xfrm>
            <a:off x="514308" y="1066800"/>
            <a:ext cx="8115384" cy="3962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98692" y="5161727"/>
            <a:ext cx="7746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cross-validated and same-trial decoding result in different distributions of decoding accuracy over space</a:t>
            </a:r>
          </a:p>
          <a:p>
            <a:pPr algn="ctr"/>
            <a:endParaRPr lang="en-CA" dirty="0" smtClean="0"/>
          </a:p>
          <a:p>
            <a:pPr algn="ctr"/>
            <a:r>
              <a:rPr lang="en-CA" dirty="0" smtClean="0"/>
              <a:t>cross-validated decoding is a better </a:t>
            </a:r>
            <a:r>
              <a:rPr lang="en-CA" b="1" dirty="0" smtClean="0"/>
              <a:t>null hypothesis for replay content</a:t>
            </a:r>
            <a:r>
              <a:rPr lang="en-CA" dirty="0"/>
              <a:t>!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914400" y="152400"/>
            <a:ext cx="7848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1" hangingPunct="1"/>
            <a:r>
              <a:rPr lang="en-CA" b="1" dirty="0" smtClean="0">
                <a:solidFill>
                  <a:schemeClr val="accent2"/>
                </a:solidFill>
              </a:rPr>
              <a:t>null hypotheses for SWR sequence content</a:t>
            </a:r>
            <a:endParaRPr lang="en-US" dirty="0" smtClean="0">
              <a:solidFill>
                <a:srgbClr val="B6DCDF"/>
              </a:solidFill>
            </a:endParaRPr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76200" y="6494583"/>
            <a:ext cx="43434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 smtClean="0">
                <a:solidFill>
                  <a:schemeClr val="bg2"/>
                </a:solidFill>
              </a:rPr>
              <a:t>van der Meer, Carey, Tanaka (2017) </a:t>
            </a:r>
            <a:r>
              <a:rPr lang="en-US" sz="1400" i="1" dirty="0" smtClean="0">
                <a:solidFill>
                  <a:schemeClr val="bg2"/>
                </a:solidFill>
              </a:rPr>
              <a:t>Hippocampus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8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35384" y="197766"/>
            <a:ext cx="78732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CA" b="1" dirty="0" smtClean="0">
                <a:solidFill>
                  <a:schemeClr val="accent2"/>
                </a:solidFill>
              </a:rPr>
              <a:t>overfitting alone does not explain temporal distance effects on decoding error</a:t>
            </a:r>
            <a:endParaRPr lang="en-CA" b="1" dirty="0">
              <a:solidFill>
                <a:schemeClr val="accent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94"/>
          <a:stretch/>
        </p:blipFill>
        <p:spPr>
          <a:xfrm>
            <a:off x="838200" y="1295640"/>
            <a:ext cx="3876815" cy="4470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81600" y="1317998"/>
            <a:ext cx="3429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if </a:t>
            </a:r>
            <a:r>
              <a:rPr lang="en-CA" dirty="0" smtClean="0">
                <a:solidFill>
                  <a:schemeClr val="accent2"/>
                </a:solidFill>
              </a:rPr>
              <a:t>overfitting</a:t>
            </a:r>
            <a:r>
              <a:rPr lang="en-CA" dirty="0" smtClean="0"/>
              <a:t> of trial-unique noise was the only cause of decoding error, then decoding error should not depend on which trial is used for decoding…</a:t>
            </a:r>
          </a:p>
          <a:p>
            <a:pPr algn="ctr"/>
            <a:endParaRPr lang="en-CA" dirty="0"/>
          </a:p>
          <a:p>
            <a:pPr algn="ctr"/>
            <a:endParaRPr lang="en-CA" dirty="0" smtClean="0"/>
          </a:p>
          <a:p>
            <a:pPr algn="ctr"/>
            <a:r>
              <a:rPr lang="en-CA" dirty="0" smtClean="0"/>
              <a:t>but decoding error continues to depend on “trial distance” even after regressing out contributions of behavioral variables</a:t>
            </a:r>
            <a:endParaRPr lang="en-CA" dirty="0"/>
          </a:p>
          <a:p>
            <a:pPr algn="ctr"/>
            <a:endParaRPr lang="en-CA" dirty="0" smtClean="0"/>
          </a:p>
          <a:p>
            <a:pPr algn="ctr"/>
            <a:r>
              <a:rPr lang="en-CA" dirty="0" smtClean="0">
                <a:sym typeface="Wingdings" panose="05000000000000000000" pitchFamily="2" charset="2"/>
              </a:rPr>
              <a:t> suggests encoding of </a:t>
            </a:r>
            <a:r>
              <a:rPr lang="en-CA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temporal context</a:t>
            </a:r>
            <a:r>
              <a:rPr lang="en-CA" dirty="0" smtClean="0">
                <a:sym typeface="Wingdings" panose="05000000000000000000" pitchFamily="2" charset="2"/>
              </a:rPr>
              <a:t>?</a:t>
            </a:r>
            <a:endParaRPr lang="en-CA" dirty="0"/>
          </a:p>
        </p:txBody>
      </p:sp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76200" y="6494583"/>
            <a:ext cx="43434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 smtClean="0">
                <a:solidFill>
                  <a:schemeClr val="bg2"/>
                </a:solidFill>
              </a:rPr>
              <a:t>van der Meer, Carey, Tanaka (2017) </a:t>
            </a:r>
            <a:r>
              <a:rPr lang="en-US" sz="1200" i="1" dirty="0" smtClean="0">
                <a:solidFill>
                  <a:schemeClr val="bg2"/>
                </a:solidFill>
              </a:rPr>
              <a:t>Hippocampus</a:t>
            </a:r>
            <a:endParaRPr lang="en-US" sz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6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tor cortex motion tuning.png"/>
          <p:cNvPicPr>
            <a:picLocks noChangeAspect="1"/>
          </p:cNvPicPr>
          <p:nvPr/>
        </p:nvPicPr>
        <p:blipFill>
          <a:blip r:embed="rId3" cstate="print"/>
          <a:srcRect t="54753"/>
          <a:stretch>
            <a:fillRect/>
          </a:stretch>
        </p:blipFill>
        <p:spPr>
          <a:xfrm>
            <a:off x="4343400" y="772561"/>
            <a:ext cx="4498476" cy="2901431"/>
          </a:xfrm>
          <a:prstGeom prst="rect">
            <a:avLst/>
          </a:prstGeom>
        </p:spPr>
      </p:pic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7269480" y="951131"/>
            <a:ext cx="169227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prstClr val="black"/>
                </a:solidFill>
                <a:latin typeface="Helvetica"/>
              </a:rPr>
              <a:t>cosine tuning curve </a:t>
            </a:r>
            <a:r>
              <a:rPr lang="en-US" dirty="0" smtClean="0">
                <a:solidFill>
                  <a:prstClr val="black"/>
                </a:solidFill>
                <a:latin typeface="Helvetica"/>
              </a:rPr>
              <a:t>(single cell)</a:t>
            </a:r>
            <a:endParaRPr lang="en-US" b="1" dirty="0">
              <a:solidFill>
                <a:prstClr val="black"/>
              </a:solidFill>
              <a:latin typeface="Helvetica"/>
            </a:endParaRPr>
          </a:p>
        </p:txBody>
      </p:sp>
      <p:pic>
        <p:nvPicPr>
          <p:cNvPr id="40857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609850"/>
            <a:ext cx="4301442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84136" y="188640"/>
            <a:ext cx="7375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1F497D"/>
                </a:solidFill>
                <a:latin typeface="Helvetica"/>
              </a:rPr>
              <a:t>How do we combine data from multiple neurons?</a:t>
            </a:r>
            <a:endParaRPr lang="en-CA" sz="2400" b="1" dirty="0">
              <a:solidFill>
                <a:srgbClr val="1F497D"/>
              </a:solidFill>
              <a:latin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3820" y="972234"/>
            <a:ext cx="4135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Helvetica"/>
              </a:rPr>
              <a:t>Assign each neuron a vector pointing in its preferred direction scaled by its firing rate. The </a:t>
            </a:r>
            <a:r>
              <a:rPr lang="en-US" b="1" dirty="0" smtClean="0">
                <a:solidFill>
                  <a:prstClr val="black"/>
                </a:solidFill>
                <a:latin typeface="Helvetica"/>
              </a:rPr>
              <a:t>population vector</a:t>
            </a:r>
            <a:r>
              <a:rPr lang="en-US" dirty="0" smtClean="0">
                <a:solidFill>
                  <a:prstClr val="black"/>
                </a:solidFill>
                <a:latin typeface="Helvetica"/>
              </a:rPr>
              <a:t> is the sum of these vectors.</a:t>
            </a:r>
            <a:endParaRPr lang="en-CA" dirty="0">
              <a:solidFill>
                <a:prstClr val="black"/>
              </a:solidFill>
              <a:latin typeface="Helvet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25738" y="3861048"/>
            <a:ext cx="3733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Helvetica"/>
              </a:rPr>
              <a:t>Neurons individually are not super precise. Precise estimation of movement direction requires summation of the signals of a population of motor cortex cells.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Helvetic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Helvetica"/>
              </a:rPr>
              <a:t>Such coding requires simultaneous activity over an array of cells and is referred to as “vector” or “population” coding.</a:t>
            </a:r>
            <a:endParaRPr lang="en-CA" dirty="0">
              <a:solidFill>
                <a:prstClr val="black"/>
              </a:solidFill>
              <a:latin typeface="Helvetica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rot="10800000" flipV="1">
            <a:off x="2438400" y="2438400"/>
            <a:ext cx="6858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48000" y="213360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  <a:latin typeface="Helvetica"/>
              </a:rPr>
              <a:t>p</a:t>
            </a:r>
            <a:r>
              <a:rPr lang="en-US" sz="1400" dirty="0" smtClean="0">
                <a:solidFill>
                  <a:prstClr val="black"/>
                </a:solidFill>
                <a:latin typeface="Helvetica"/>
              </a:rPr>
              <a:t>opulation </a:t>
            </a:r>
            <a:r>
              <a:rPr lang="en-US" sz="1400" dirty="0">
                <a:solidFill>
                  <a:prstClr val="black"/>
                </a:solidFill>
                <a:latin typeface="Helvetica"/>
              </a:rPr>
              <a:t>v</a:t>
            </a:r>
            <a:r>
              <a:rPr lang="en-US" sz="1400" dirty="0" smtClean="0">
                <a:solidFill>
                  <a:prstClr val="black"/>
                </a:solidFill>
                <a:latin typeface="Helvetica"/>
              </a:rPr>
              <a:t>ector</a:t>
            </a:r>
            <a:endParaRPr lang="en-CA" sz="1400" dirty="0">
              <a:solidFill>
                <a:prstClr val="black"/>
              </a:solidFill>
              <a:latin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7499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35384" y="197766"/>
            <a:ext cx="7873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CA" b="1" dirty="0" smtClean="0">
                <a:solidFill>
                  <a:schemeClr val="accent2"/>
                </a:solidFill>
              </a:rPr>
              <a:t>what contributes to cross-validated decoding error?</a:t>
            </a:r>
            <a:endParaRPr lang="en-CA" b="1" dirty="0">
              <a:solidFill>
                <a:schemeClr val="accent2"/>
              </a:solidFill>
            </a:endParaRPr>
          </a:p>
        </p:txBody>
      </p:sp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76200" y="6494583"/>
            <a:ext cx="43434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 smtClean="0">
                <a:solidFill>
                  <a:schemeClr val="bg2"/>
                </a:solidFill>
              </a:rPr>
              <a:t>van der Meer, Carey, Tanaka (2017) </a:t>
            </a:r>
            <a:r>
              <a:rPr lang="en-US" sz="1200" i="1" dirty="0" smtClean="0">
                <a:solidFill>
                  <a:schemeClr val="bg2"/>
                </a:solidFill>
              </a:rPr>
              <a:t>Hippocampus</a:t>
            </a:r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84896"/>
            <a:ext cx="6228170" cy="4691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79" b="65432"/>
          <a:stretch/>
        </p:blipFill>
        <p:spPr>
          <a:xfrm>
            <a:off x="-76200" y="2464040"/>
            <a:ext cx="2533692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4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533400" y="1066800"/>
            <a:ext cx="8229600" cy="4343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Helvetica" pitchFamily="34" charset="0"/>
              </a:defRPr>
            </a:lvl9pPr>
          </a:lstStyle>
          <a:p>
            <a:pPr eaLnBrk="1" hangingPunct="1"/>
            <a:endParaRPr lang="en-GB" sz="1800" b="1" kern="0" dirty="0">
              <a:solidFill>
                <a:schemeClr val="accent2"/>
              </a:solidFill>
            </a:endParaRPr>
          </a:p>
          <a:p>
            <a:pPr eaLnBrk="1" hangingPunct="1"/>
            <a:endParaRPr lang="en-GB" sz="1800" b="1" kern="0" dirty="0" smtClean="0">
              <a:solidFill>
                <a:schemeClr val="accent2"/>
              </a:solidFill>
            </a:endParaRPr>
          </a:p>
          <a:p>
            <a:pPr eaLnBrk="1" hangingPunct="1"/>
            <a:r>
              <a:rPr lang="en-GB" sz="1800" b="1" kern="0" dirty="0" smtClean="0">
                <a:solidFill>
                  <a:schemeClr val="tx1"/>
                </a:solidFill>
              </a:rPr>
              <a:t>what is the correct null hypothesis for SWR-sequence content?</a:t>
            </a:r>
          </a:p>
          <a:p>
            <a:pPr eaLnBrk="1" hangingPunct="1"/>
            <a:r>
              <a:rPr lang="en-GB" sz="1800" kern="0" dirty="0" smtClean="0">
                <a:solidFill>
                  <a:schemeClr val="bg2"/>
                </a:solidFill>
              </a:rPr>
              <a:t>(published)</a:t>
            </a:r>
          </a:p>
          <a:p>
            <a:pPr marL="342900" indent="-342900" eaLnBrk="1" hangingPunct="1">
              <a:buAutoNum type="arabicParenR"/>
            </a:pPr>
            <a:endParaRPr lang="en-GB" sz="1800" b="1" kern="0" dirty="0" smtClean="0">
              <a:solidFill>
                <a:schemeClr val="tx1"/>
              </a:solidFill>
            </a:endParaRPr>
          </a:p>
          <a:p>
            <a:pPr eaLnBrk="1" hangingPunct="1"/>
            <a:r>
              <a:rPr lang="en-GB" sz="1800" b="1" kern="0" dirty="0" smtClean="0">
                <a:solidFill>
                  <a:srgbClr val="FF0000"/>
                </a:solidFill>
              </a:rPr>
              <a:t>decoding accuracy obtained from cross-validated decoding, which is different from that obtained from tautological decoding!</a:t>
            </a:r>
            <a:endParaRPr lang="en-GB" sz="1800" b="1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32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61557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5" descr="experimental_levels_preps_ENSREC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760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0" y="0"/>
            <a:ext cx="1828800" cy="914400"/>
          </a:xfrm>
          <a:prstGeom prst="rect">
            <a:avLst/>
          </a:prstGeom>
          <a:solidFill>
            <a:srgbClr val="99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0" y="9144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0" y="18288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0" y="27432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39942" name="Text Box 6"/>
          <p:cNvSpPr txBox="1">
            <a:spLocks noChangeArrowheads="1"/>
          </p:cNvSpPr>
          <p:nvPr/>
        </p:nvSpPr>
        <p:spPr bwMode="auto">
          <a:xfrm>
            <a:off x="-152400" y="3048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1 electrode</a:t>
            </a:r>
          </a:p>
        </p:txBody>
      </p:sp>
      <p:sp>
        <p:nvSpPr>
          <p:cNvPr id="39943" name="Text Box 7"/>
          <p:cNvSpPr txBox="1">
            <a:spLocks noChangeArrowheads="1"/>
          </p:cNvSpPr>
          <p:nvPr/>
        </p:nvSpPr>
        <p:spPr bwMode="auto">
          <a:xfrm>
            <a:off x="-119063" y="1112838"/>
            <a:ext cx="2057401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2 pre-processing</a:t>
            </a:r>
          </a:p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(filtering, thresholding)</a:t>
            </a:r>
          </a:p>
        </p:txBody>
      </p:sp>
      <p:sp>
        <p:nvSpPr>
          <p:cNvPr id="39944" name="Text Box 8"/>
          <p:cNvSpPr txBox="1">
            <a:spLocks noChangeArrowheads="1"/>
          </p:cNvSpPr>
          <p:nvPr/>
        </p:nvSpPr>
        <p:spPr bwMode="auto">
          <a:xfrm>
            <a:off x="-114300" y="21336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3 spike sorting</a:t>
            </a:r>
          </a:p>
        </p:txBody>
      </p:sp>
      <p:sp>
        <p:nvSpPr>
          <p:cNvPr id="39945" name="Text Box 9"/>
          <p:cNvSpPr txBox="1">
            <a:spLocks noChangeArrowheads="1"/>
          </p:cNvSpPr>
          <p:nvPr/>
        </p:nvSpPr>
        <p:spPr bwMode="auto">
          <a:xfrm>
            <a:off x="-114300" y="30480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4 analysis</a:t>
            </a:r>
          </a:p>
        </p:txBody>
      </p:sp>
      <p:sp>
        <p:nvSpPr>
          <p:cNvPr id="39946" name="Text Box 10"/>
          <p:cNvSpPr txBox="1">
            <a:spLocks noChangeArrowheads="1"/>
          </p:cNvSpPr>
          <p:nvPr/>
        </p:nvSpPr>
        <p:spPr bwMode="auto">
          <a:xfrm>
            <a:off x="-152400" y="4038600"/>
            <a:ext cx="20574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electrode</a:t>
            </a:r>
          </a:p>
          <a:p>
            <a:pPr algn="ctr" eaLnBrk="1" hangingPunct="1"/>
            <a:r>
              <a:rPr lang="en-US" altLang="en-US" sz="1400"/>
              <a:t>diversity</a:t>
            </a:r>
          </a:p>
        </p:txBody>
      </p:sp>
      <p:sp>
        <p:nvSpPr>
          <p:cNvPr id="169995" name="Text Box 11"/>
          <p:cNvSpPr txBox="1">
            <a:spLocks noChangeArrowheads="1"/>
          </p:cNvSpPr>
          <p:nvPr/>
        </p:nvSpPr>
        <p:spPr bwMode="auto">
          <a:xfrm>
            <a:off x="-152400" y="4748213"/>
            <a:ext cx="20574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brain-electrode</a:t>
            </a:r>
          </a:p>
          <a:p>
            <a:pPr algn="ctr">
              <a:defRPr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interface</a:t>
            </a:r>
          </a:p>
        </p:txBody>
      </p:sp>
      <p:sp>
        <p:nvSpPr>
          <p:cNvPr id="169996" name="Text Box 12"/>
          <p:cNvSpPr txBox="1">
            <a:spLocks noChangeArrowheads="1"/>
          </p:cNvSpPr>
          <p:nvPr/>
        </p:nvSpPr>
        <p:spPr bwMode="auto">
          <a:xfrm>
            <a:off x="-152400" y="5457825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the “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hyperdrive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”</a:t>
            </a:r>
          </a:p>
        </p:txBody>
      </p:sp>
      <p:pic>
        <p:nvPicPr>
          <p:cNvPr id="39949" name="Picture 13" descr="neuronexu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8600"/>
            <a:ext cx="2524125" cy="148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0" name="Picture 14" descr="utah_arr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495800"/>
            <a:ext cx="3048000" cy="217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1" name="Text Box 8"/>
          <p:cNvSpPr txBox="1">
            <a:spLocks noChangeArrowheads="1"/>
          </p:cNvSpPr>
          <p:nvPr/>
        </p:nvSpPr>
        <p:spPr bwMode="auto">
          <a:xfrm>
            <a:off x="5257800" y="6400800"/>
            <a:ext cx="1066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Utah array</a:t>
            </a:r>
          </a:p>
        </p:txBody>
      </p:sp>
      <p:sp>
        <p:nvSpPr>
          <p:cNvPr id="39952" name="Text Box 8"/>
          <p:cNvSpPr txBox="1">
            <a:spLocks noChangeArrowheads="1"/>
          </p:cNvSpPr>
          <p:nvPr/>
        </p:nvSpPr>
        <p:spPr bwMode="auto">
          <a:xfrm>
            <a:off x="2133600" y="1828800"/>
            <a:ext cx="22098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NeuroNexus (“Michigan”) probes</a:t>
            </a:r>
          </a:p>
        </p:txBody>
      </p:sp>
      <p:pic>
        <p:nvPicPr>
          <p:cNvPr id="39953" name="Picture 17" descr="symbol-singlemicroelectrodes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0480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4" name="Text Box 8"/>
          <p:cNvSpPr txBox="1">
            <a:spLocks noChangeArrowheads="1"/>
          </p:cNvSpPr>
          <p:nvPr/>
        </p:nvSpPr>
        <p:spPr bwMode="auto">
          <a:xfrm>
            <a:off x="7010400" y="16002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sharp electrodes</a:t>
            </a:r>
          </a:p>
        </p:txBody>
      </p:sp>
      <p:pic>
        <p:nvPicPr>
          <p:cNvPr id="39955" name="Picture 19" descr="optrode_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066800"/>
            <a:ext cx="119062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6" name="Text Box 8"/>
          <p:cNvSpPr txBox="1">
            <a:spLocks noChangeArrowheads="1"/>
          </p:cNvSpPr>
          <p:nvPr/>
        </p:nvSpPr>
        <p:spPr bwMode="auto">
          <a:xfrm>
            <a:off x="5029200" y="685800"/>
            <a:ext cx="838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optrode</a:t>
            </a:r>
          </a:p>
        </p:txBody>
      </p:sp>
      <p:pic>
        <p:nvPicPr>
          <p:cNvPr id="39957" name="Picture 21" descr="carmena2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438400"/>
            <a:ext cx="220980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8" name="Text Box 8"/>
          <p:cNvSpPr txBox="1">
            <a:spLocks noChangeArrowheads="1"/>
          </p:cNvSpPr>
          <p:nvPr/>
        </p:nvSpPr>
        <p:spPr bwMode="auto">
          <a:xfrm>
            <a:off x="5410200" y="3581400"/>
            <a:ext cx="12192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r>
              <a:rPr lang="en-US" altLang="en-US" sz="1400">
                <a:latin typeface="Arial" panose="020B0604020202020204" pitchFamily="34" charset="0"/>
              </a:rPr>
              <a:t>Nicolelis lab</a:t>
            </a:r>
          </a:p>
          <a:p>
            <a:pPr algn="r" eaLnBrk="1" hangingPunct="1"/>
            <a:r>
              <a:rPr lang="en-US" altLang="en-US" sz="1400">
                <a:latin typeface="Arial" panose="020B0604020202020204" pitchFamily="34" charset="0"/>
              </a:rPr>
              <a:t>array</a:t>
            </a:r>
          </a:p>
        </p:txBody>
      </p:sp>
      <p:pic>
        <p:nvPicPr>
          <p:cNvPr id="39959" name="Picture 23" descr="danvillewir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895600"/>
            <a:ext cx="1600200" cy="10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60" name="Text Box 8"/>
          <p:cNvSpPr txBox="1">
            <a:spLocks noChangeArrowheads="1"/>
          </p:cNvSpPr>
          <p:nvPr/>
        </p:nvSpPr>
        <p:spPr bwMode="auto">
          <a:xfrm>
            <a:off x="2286000" y="4038600"/>
            <a:ext cx="1066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microwire</a:t>
            </a:r>
          </a:p>
        </p:txBody>
      </p:sp>
      <p:graphicFrame>
        <p:nvGraphicFramePr>
          <p:cNvPr id="39961" name="Object 25"/>
          <p:cNvGraphicFramePr>
            <a:graphicFrameLocks noChangeAspect="1"/>
          </p:cNvGraphicFramePr>
          <p:nvPr/>
        </p:nvGraphicFramePr>
        <p:xfrm>
          <a:off x="2971800" y="4800600"/>
          <a:ext cx="1651000" cy="160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name="Image" r:id="rId10" imgW="4825397" imgH="4698413" progId="Photoshop.Image.8">
                  <p:embed/>
                </p:oleObj>
              </mc:Choice>
              <mc:Fallback>
                <p:oleObj name="Image" r:id="rId10" imgW="4825397" imgH="4698413" progId="Photoshop.Imag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4800600"/>
                        <a:ext cx="1651000" cy="160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62" name="Text Box 8"/>
          <p:cNvSpPr txBox="1">
            <a:spLocks noChangeArrowheads="1"/>
          </p:cNvSpPr>
          <p:nvPr/>
        </p:nvSpPr>
        <p:spPr bwMode="auto">
          <a:xfrm>
            <a:off x="2133600" y="4800600"/>
            <a:ext cx="1066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tetrodes</a:t>
            </a:r>
          </a:p>
        </p:txBody>
      </p:sp>
    </p:spTree>
    <p:extLst>
      <p:ext uri="{BB962C8B-B14F-4D97-AF65-F5344CB8AC3E}">
        <p14:creationId xmlns:p14="http://schemas.microsoft.com/office/powerpoint/2010/main" val="386165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1828800" cy="914400"/>
          </a:xfrm>
          <a:prstGeom prst="rect">
            <a:avLst/>
          </a:prstGeom>
          <a:solidFill>
            <a:srgbClr val="99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0" y="9144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0" y="18288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0" y="27432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0966" name="Text Box 6"/>
          <p:cNvSpPr txBox="1">
            <a:spLocks noChangeArrowheads="1"/>
          </p:cNvSpPr>
          <p:nvPr/>
        </p:nvSpPr>
        <p:spPr bwMode="auto">
          <a:xfrm>
            <a:off x="-152400" y="3048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1 electrode</a:t>
            </a:r>
          </a:p>
        </p:txBody>
      </p:sp>
      <p:sp>
        <p:nvSpPr>
          <p:cNvPr id="40967" name="Text Box 7"/>
          <p:cNvSpPr txBox="1">
            <a:spLocks noChangeArrowheads="1"/>
          </p:cNvSpPr>
          <p:nvPr/>
        </p:nvSpPr>
        <p:spPr bwMode="auto">
          <a:xfrm>
            <a:off x="-119063" y="1112838"/>
            <a:ext cx="2057401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2 pre-processing</a:t>
            </a:r>
          </a:p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(filtering, thresholding)</a:t>
            </a:r>
          </a:p>
        </p:txBody>
      </p:sp>
      <p:sp>
        <p:nvSpPr>
          <p:cNvPr id="40968" name="Text Box 8"/>
          <p:cNvSpPr txBox="1">
            <a:spLocks noChangeArrowheads="1"/>
          </p:cNvSpPr>
          <p:nvPr/>
        </p:nvSpPr>
        <p:spPr bwMode="auto">
          <a:xfrm>
            <a:off x="-114300" y="21336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3 spike sorting</a:t>
            </a:r>
          </a:p>
        </p:txBody>
      </p:sp>
      <p:sp>
        <p:nvSpPr>
          <p:cNvPr id="40969" name="Text Box 9"/>
          <p:cNvSpPr txBox="1">
            <a:spLocks noChangeArrowheads="1"/>
          </p:cNvSpPr>
          <p:nvPr/>
        </p:nvSpPr>
        <p:spPr bwMode="auto">
          <a:xfrm>
            <a:off x="-114300" y="30480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4 analysis</a:t>
            </a:r>
          </a:p>
        </p:txBody>
      </p:sp>
      <p:sp>
        <p:nvSpPr>
          <p:cNvPr id="169994" name="Text Box 10"/>
          <p:cNvSpPr txBox="1">
            <a:spLocks noChangeArrowheads="1"/>
          </p:cNvSpPr>
          <p:nvPr/>
        </p:nvSpPr>
        <p:spPr bwMode="auto">
          <a:xfrm>
            <a:off x="-152400" y="4038600"/>
            <a:ext cx="20574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electrode</a:t>
            </a:r>
          </a:p>
          <a:p>
            <a:pPr algn="ctr">
              <a:defRPr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diversity</a:t>
            </a:r>
          </a:p>
        </p:txBody>
      </p:sp>
      <p:sp>
        <p:nvSpPr>
          <p:cNvPr id="40971" name="Text Box 11"/>
          <p:cNvSpPr txBox="1">
            <a:spLocks noChangeArrowheads="1"/>
          </p:cNvSpPr>
          <p:nvPr/>
        </p:nvSpPr>
        <p:spPr bwMode="auto">
          <a:xfrm>
            <a:off x="-152400" y="4748213"/>
            <a:ext cx="20574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brain-electrode</a:t>
            </a:r>
          </a:p>
          <a:p>
            <a:pPr algn="ctr" eaLnBrk="1" hangingPunct="1"/>
            <a:r>
              <a:rPr lang="en-US" altLang="en-US" sz="1400"/>
              <a:t>interface</a:t>
            </a:r>
          </a:p>
        </p:txBody>
      </p:sp>
      <p:sp>
        <p:nvSpPr>
          <p:cNvPr id="169996" name="Text Box 12"/>
          <p:cNvSpPr txBox="1">
            <a:spLocks noChangeArrowheads="1"/>
          </p:cNvSpPr>
          <p:nvPr/>
        </p:nvSpPr>
        <p:spPr bwMode="auto">
          <a:xfrm>
            <a:off x="-152400" y="5457825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the “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hyperdrive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”</a:t>
            </a:r>
          </a:p>
        </p:txBody>
      </p:sp>
      <p:pic>
        <p:nvPicPr>
          <p:cNvPr id="40973" name="Picture 13" descr="tetrode_tip_MattJo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371600"/>
            <a:ext cx="5181600" cy="401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74" name="Text Box 8"/>
          <p:cNvSpPr txBox="1">
            <a:spLocks noChangeArrowheads="1"/>
          </p:cNvSpPr>
          <p:nvPr/>
        </p:nvSpPr>
        <p:spPr bwMode="auto">
          <a:xfrm>
            <a:off x="5791200" y="1524000"/>
            <a:ext cx="2133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n-US" sz="1400">
                <a:solidFill>
                  <a:schemeClr val="bg1"/>
                </a:solidFill>
                <a:latin typeface="Arial" panose="020B0604020202020204" pitchFamily="34" charset="0"/>
              </a:rPr>
              <a:t>Matt Jones</a:t>
            </a:r>
          </a:p>
        </p:txBody>
      </p:sp>
      <p:sp>
        <p:nvSpPr>
          <p:cNvPr id="40975" name="Text Box 8"/>
          <p:cNvSpPr txBox="1">
            <a:spLocks noChangeArrowheads="1"/>
          </p:cNvSpPr>
          <p:nvPr/>
        </p:nvSpPr>
        <p:spPr bwMode="auto">
          <a:xfrm>
            <a:off x="2863850" y="5576888"/>
            <a:ext cx="3962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SEM image of gold-plated tetrode tip</a:t>
            </a:r>
          </a:p>
        </p:txBody>
      </p:sp>
    </p:spTree>
    <p:extLst>
      <p:ext uri="{BB962C8B-B14F-4D97-AF65-F5344CB8AC3E}">
        <p14:creationId xmlns:p14="http://schemas.microsoft.com/office/powerpoint/2010/main" val="37799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0"/>
            <a:ext cx="1828800" cy="914400"/>
          </a:xfrm>
          <a:prstGeom prst="rect">
            <a:avLst/>
          </a:prstGeom>
          <a:solidFill>
            <a:srgbClr val="99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0" y="9144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0" y="18288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0" y="27432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1990" name="Text Box 6"/>
          <p:cNvSpPr txBox="1">
            <a:spLocks noChangeArrowheads="1"/>
          </p:cNvSpPr>
          <p:nvPr/>
        </p:nvSpPr>
        <p:spPr bwMode="auto">
          <a:xfrm>
            <a:off x="-152400" y="3048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1 electrode</a:t>
            </a:r>
          </a:p>
        </p:txBody>
      </p:sp>
      <p:sp>
        <p:nvSpPr>
          <p:cNvPr id="41991" name="Text Box 7"/>
          <p:cNvSpPr txBox="1">
            <a:spLocks noChangeArrowheads="1"/>
          </p:cNvSpPr>
          <p:nvPr/>
        </p:nvSpPr>
        <p:spPr bwMode="auto">
          <a:xfrm>
            <a:off x="-119063" y="1112838"/>
            <a:ext cx="2057401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2 pre-processing</a:t>
            </a:r>
          </a:p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(filtering, thresholding)</a:t>
            </a:r>
          </a:p>
        </p:txBody>
      </p:sp>
      <p:sp>
        <p:nvSpPr>
          <p:cNvPr id="41992" name="Text Box 8"/>
          <p:cNvSpPr txBox="1">
            <a:spLocks noChangeArrowheads="1"/>
          </p:cNvSpPr>
          <p:nvPr/>
        </p:nvSpPr>
        <p:spPr bwMode="auto">
          <a:xfrm>
            <a:off x="-114300" y="21336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3 spike sorting</a:t>
            </a:r>
          </a:p>
        </p:txBody>
      </p:sp>
      <p:sp>
        <p:nvSpPr>
          <p:cNvPr id="41993" name="Text Box 9"/>
          <p:cNvSpPr txBox="1">
            <a:spLocks noChangeArrowheads="1"/>
          </p:cNvSpPr>
          <p:nvPr/>
        </p:nvSpPr>
        <p:spPr bwMode="auto">
          <a:xfrm>
            <a:off x="-114300" y="30480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4 analysis</a:t>
            </a:r>
          </a:p>
        </p:txBody>
      </p:sp>
      <p:sp>
        <p:nvSpPr>
          <p:cNvPr id="169994" name="Text Box 10"/>
          <p:cNvSpPr txBox="1">
            <a:spLocks noChangeArrowheads="1"/>
          </p:cNvSpPr>
          <p:nvPr/>
        </p:nvSpPr>
        <p:spPr bwMode="auto">
          <a:xfrm>
            <a:off x="-152400" y="4038600"/>
            <a:ext cx="20574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electrode</a:t>
            </a:r>
          </a:p>
          <a:p>
            <a:pPr algn="ctr">
              <a:defRPr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diversity</a:t>
            </a:r>
          </a:p>
        </p:txBody>
      </p:sp>
      <p:sp>
        <p:nvSpPr>
          <p:cNvPr id="169995" name="Text Box 11"/>
          <p:cNvSpPr txBox="1">
            <a:spLocks noChangeArrowheads="1"/>
          </p:cNvSpPr>
          <p:nvPr/>
        </p:nvSpPr>
        <p:spPr bwMode="auto">
          <a:xfrm>
            <a:off x="-152400" y="4748213"/>
            <a:ext cx="20574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brain-electrode</a:t>
            </a:r>
          </a:p>
          <a:p>
            <a:pPr algn="ctr">
              <a:defRPr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interface</a:t>
            </a:r>
          </a:p>
        </p:txBody>
      </p:sp>
      <p:sp>
        <p:nvSpPr>
          <p:cNvPr id="41996" name="Text Box 12"/>
          <p:cNvSpPr txBox="1">
            <a:spLocks noChangeArrowheads="1"/>
          </p:cNvSpPr>
          <p:nvPr/>
        </p:nvSpPr>
        <p:spPr bwMode="auto">
          <a:xfrm>
            <a:off x="-152400" y="5457825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the “hyperdrive”</a:t>
            </a:r>
          </a:p>
        </p:txBody>
      </p:sp>
      <p:sp>
        <p:nvSpPr>
          <p:cNvPr id="41997" name="Text Box 8"/>
          <p:cNvSpPr txBox="1">
            <a:spLocks noChangeArrowheads="1"/>
          </p:cNvSpPr>
          <p:nvPr/>
        </p:nvSpPr>
        <p:spPr bwMode="auto">
          <a:xfrm>
            <a:off x="2514600" y="5048250"/>
            <a:ext cx="571500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176213" algn="l"/>
              </a:tabLs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tabLst>
                <a:tab pos="176213" algn="l"/>
              </a:tabLs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tabLst>
                <a:tab pos="176213" algn="l"/>
              </a:tabLs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tabLst>
                <a:tab pos="176213" algn="l"/>
              </a:tabLs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tabLst>
                <a:tab pos="176213" algn="l"/>
              </a:tabLs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6213" algn="l"/>
              </a:tabLs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6213" algn="l"/>
              </a:tabLs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6213" algn="l"/>
              </a:tabLs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6213" algn="l"/>
              </a:tabLs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Features: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- 	Independently movable tetrodes (above, up to 16)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-	Flexible layout for multiple targets </a:t>
            </a:r>
          </a:p>
        </p:txBody>
      </p:sp>
      <p:pic>
        <p:nvPicPr>
          <p:cNvPr id="4199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239713"/>
            <a:ext cx="3260725" cy="244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9" name="Picture 16" descr="C:\Users\mvdm\Dropbox\talks\various\drive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9" t="28952" r="43410" b="35133"/>
          <a:stretch>
            <a:fillRect/>
          </a:stretch>
        </p:blipFill>
        <p:spPr bwMode="auto">
          <a:xfrm>
            <a:off x="2417763" y="2895600"/>
            <a:ext cx="3106737" cy="200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00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338" y="2509838"/>
            <a:ext cx="2368550" cy="2295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001" name="TextBox 3"/>
          <p:cNvSpPr txBox="1">
            <a:spLocks noChangeArrowheads="1"/>
          </p:cNvSpPr>
          <p:nvPr/>
        </p:nvSpPr>
        <p:spPr bwMode="auto">
          <a:xfrm>
            <a:off x="6459538" y="263525"/>
            <a:ext cx="22860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r>
              <a:rPr lang="en-CA" altLang="en-US" sz="1200">
                <a:solidFill>
                  <a:schemeClr val="bg1"/>
                </a:solidFill>
              </a:rPr>
              <a:t>vandermeerlab Feb 2012</a:t>
            </a:r>
          </a:p>
        </p:txBody>
      </p:sp>
      <p:pic>
        <p:nvPicPr>
          <p:cNvPr id="42002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725" y="239713"/>
            <a:ext cx="3435350" cy="257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050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5" descr="SBIR_rat_skull_overhead_6ea8bd474a_round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1254125"/>
            <a:ext cx="3835400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Text Box 6"/>
          <p:cNvSpPr txBox="1">
            <a:spLocks noChangeArrowheads="1"/>
          </p:cNvSpPr>
          <p:nvPr/>
        </p:nvSpPr>
        <p:spPr bwMode="auto">
          <a:xfrm>
            <a:off x="1104900" y="304800"/>
            <a:ext cx="6934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u="sng">
                <a:latin typeface="Arial" panose="020B0604020202020204" pitchFamily="34" charset="0"/>
              </a:rPr>
              <a:t>Implanting electrodes into the brain: stereotactic surgery</a:t>
            </a:r>
          </a:p>
        </p:txBody>
      </p:sp>
      <p:pic>
        <p:nvPicPr>
          <p:cNvPr id="43012" name="Picture 7" descr="stereota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819400"/>
            <a:ext cx="3213100" cy="370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ext Box 8"/>
          <p:cNvSpPr txBox="1">
            <a:spLocks noChangeArrowheads="1"/>
          </p:cNvSpPr>
          <p:nvPr/>
        </p:nvSpPr>
        <p:spPr bwMode="auto">
          <a:xfrm>
            <a:off x="228600" y="2819400"/>
            <a:ext cx="2209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Skull landmarks</a:t>
            </a:r>
          </a:p>
        </p:txBody>
      </p:sp>
      <p:sp>
        <p:nvSpPr>
          <p:cNvPr id="43014" name="Text Box 9"/>
          <p:cNvSpPr txBox="1">
            <a:spLocks noChangeArrowheads="1"/>
          </p:cNvSpPr>
          <p:nvPr/>
        </p:nvSpPr>
        <p:spPr bwMode="auto">
          <a:xfrm>
            <a:off x="3200400" y="5867400"/>
            <a:ext cx="2438400" cy="62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Stereotactic frame &amp; arms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(missing: anesthesia, …)</a:t>
            </a:r>
          </a:p>
        </p:txBody>
      </p:sp>
    </p:spTree>
    <p:extLst>
      <p:ext uri="{BB962C8B-B14F-4D97-AF65-F5344CB8AC3E}">
        <p14:creationId xmlns:p14="http://schemas.microsoft.com/office/powerpoint/2010/main" val="260976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Content Placeholder 4" descr="Atlas-Coronal-22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"/>
          <a:stretch>
            <a:fillRect/>
          </a:stretch>
        </p:blipFill>
        <p:spPr bwMode="auto">
          <a:xfrm>
            <a:off x="381000" y="1066800"/>
            <a:ext cx="3810000" cy="290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5" name="Text Box 4"/>
          <p:cNvSpPr txBox="1">
            <a:spLocks noChangeArrowheads="1"/>
          </p:cNvSpPr>
          <p:nvPr/>
        </p:nvSpPr>
        <p:spPr bwMode="auto">
          <a:xfrm>
            <a:off x="1104900" y="304800"/>
            <a:ext cx="6934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u="sng">
                <a:latin typeface="Arial" panose="020B0604020202020204" pitchFamily="34" charset="0"/>
              </a:rPr>
              <a:t>Implanting electrodes into the brain: stereotactic surgery</a:t>
            </a:r>
          </a:p>
        </p:txBody>
      </p:sp>
      <p:sp>
        <p:nvSpPr>
          <p:cNvPr id="44036" name="Text Box 5"/>
          <p:cNvSpPr txBox="1">
            <a:spLocks noChangeArrowheads="1"/>
          </p:cNvSpPr>
          <p:nvPr/>
        </p:nvSpPr>
        <p:spPr bwMode="auto">
          <a:xfrm>
            <a:off x="381000" y="4114800"/>
            <a:ext cx="2209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Brain atlas</a:t>
            </a:r>
          </a:p>
        </p:txBody>
      </p:sp>
      <p:pic>
        <p:nvPicPr>
          <p:cNvPr id="44037" name="Picture 6" descr="ancho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276600"/>
            <a:ext cx="3706813" cy="335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8" name="Text Box 7"/>
          <p:cNvSpPr txBox="1">
            <a:spLocks noChangeArrowheads="1"/>
          </p:cNvSpPr>
          <p:nvPr/>
        </p:nvSpPr>
        <p:spPr bwMode="auto">
          <a:xfrm>
            <a:off x="6248400" y="6324600"/>
            <a:ext cx="2667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n-US" sz="1400">
                <a:solidFill>
                  <a:schemeClr val="bg1"/>
                </a:solidFill>
                <a:latin typeface="Arial" panose="020B0604020202020204" pitchFamily="34" charset="0"/>
              </a:rPr>
              <a:t>Cooley &amp; Vanderwolf, 2005</a:t>
            </a:r>
          </a:p>
        </p:txBody>
      </p:sp>
      <p:sp>
        <p:nvSpPr>
          <p:cNvPr id="44039" name="Text Box 8"/>
          <p:cNvSpPr txBox="1">
            <a:spLocks noChangeArrowheads="1"/>
          </p:cNvSpPr>
          <p:nvPr/>
        </p:nvSpPr>
        <p:spPr bwMode="auto">
          <a:xfrm>
            <a:off x="6705600" y="2819400"/>
            <a:ext cx="2286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What it actually looks like..</a:t>
            </a:r>
          </a:p>
        </p:txBody>
      </p:sp>
    </p:spTree>
    <p:extLst>
      <p:ext uri="{BB962C8B-B14F-4D97-AF65-F5344CB8AC3E}">
        <p14:creationId xmlns:p14="http://schemas.microsoft.com/office/powerpoint/2010/main" val="20423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0" y="0"/>
            <a:ext cx="1828800" cy="914400"/>
          </a:xfrm>
          <a:prstGeom prst="rect">
            <a:avLst/>
          </a:prstGeom>
          <a:solidFill>
            <a:srgbClr val="99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5059" name="Rectangle 3"/>
          <p:cNvSpPr>
            <a:spLocks noChangeArrowheads="1"/>
          </p:cNvSpPr>
          <p:nvPr/>
        </p:nvSpPr>
        <p:spPr bwMode="auto">
          <a:xfrm>
            <a:off x="0" y="9144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5060" name="Rectangle 4"/>
          <p:cNvSpPr>
            <a:spLocks noChangeArrowheads="1"/>
          </p:cNvSpPr>
          <p:nvPr/>
        </p:nvSpPr>
        <p:spPr bwMode="auto">
          <a:xfrm>
            <a:off x="0" y="18288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5061" name="Rectangle 5"/>
          <p:cNvSpPr>
            <a:spLocks noChangeArrowheads="1"/>
          </p:cNvSpPr>
          <p:nvPr/>
        </p:nvSpPr>
        <p:spPr bwMode="auto">
          <a:xfrm>
            <a:off x="0" y="27432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5062" name="Text Box 6"/>
          <p:cNvSpPr txBox="1">
            <a:spLocks noChangeArrowheads="1"/>
          </p:cNvSpPr>
          <p:nvPr/>
        </p:nvSpPr>
        <p:spPr bwMode="auto">
          <a:xfrm>
            <a:off x="-152400" y="3048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chemeClr val="bg2"/>
                </a:solidFill>
              </a:rPr>
              <a:t>1 electrode</a:t>
            </a:r>
          </a:p>
        </p:txBody>
      </p:sp>
      <p:sp>
        <p:nvSpPr>
          <p:cNvPr id="45063" name="Text Box 7"/>
          <p:cNvSpPr txBox="1">
            <a:spLocks noChangeArrowheads="1"/>
          </p:cNvSpPr>
          <p:nvPr/>
        </p:nvSpPr>
        <p:spPr bwMode="auto">
          <a:xfrm>
            <a:off x="-119063" y="1112838"/>
            <a:ext cx="2057401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2 pre-processing</a:t>
            </a:r>
          </a:p>
          <a:p>
            <a:pPr algn="ctr" eaLnBrk="1" hangingPunct="1"/>
            <a:r>
              <a:rPr lang="en-US" altLang="en-US" sz="1400"/>
              <a:t>(filtering, thresholding)</a:t>
            </a:r>
          </a:p>
        </p:txBody>
      </p:sp>
      <p:sp>
        <p:nvSpPr>
          <p:cNvPr id="45064" name="Text Box 8"/>
          <p:cNvSpPr txBox="1">
            <a:spLocks noChangeArrowheads="1"/>
          </p:cNvSpPr>
          <p:nvPr/>
        </p:nvSpPr>
        <p:spPr bwMode="auto">
          <a:xfrm>
            <a:off x="-114300" y="21336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3 spike sorting</a:t>
            </a:r>
          </a:p>
        </p:txBody>
      </p:sp>
      <p:sp>
        <p:nvSpPr>
          <p:cNvPr id="45065" name="Text Box 9"/>
          <p:cNvSpPr txBox="1">
            <a:spLocks noChangeArrowheads="1"/>
          </p:cNvSpPr>
          <p:nvPr/>
        </p:nvSpPr>
        <p:spPr bwMode="auto">
          <a:xfrm>
            <a:off x="-114300" y="30480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4 analysis</a:t>
            </a:r>
          </a:p>
        </p:txBody>
      </p:sp>
      <p:sp>
        <p:nvSpPr>
          <p:cNvPr id="45066" name="Rectangle 10"/>
          <p:cNvSpPr>
            <a:spLocks noChangeArrowheads="1"/>
          </p:cNvSpPr>
          <p:nvPr/>
        </p:nvSpPr>
        <p:spPr bwMode="auto">
          <a:xfrm>
            <a:off x="4616450" y="457200"/>
            <a:ext cx="1524000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/>
          </a:p>
        </p:txBody>
      </p:sp>
      <p:sp>
        <p:nvSpPr>
          <p:cNvPr id="45067" name="Rectangle 11"/>
          <p:cNvSpPr>
            <a:spLocks noChangeArrowheads="1"/>
          </p:cNvSpPr>
          <p:nvPr/>
        </p:nvSpPr>
        <p:spPr bwMode="auto">
          <a:xfrm>
            <a:off x="2895600" y="2209800"/>
            <a:ext cx="1524000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/>
          </a:p>
        </p:txBody>
      </p:sp>
      <p:sp>
        <p:nvSpPr>
          <p:cNvPr id="45068" name="Rectangle 12"/>
          <p:cNvSpPr>
            <a:spLocks noChangeArrowheads="1"/>
          </p:cNvSpPr>
          <p:nvPr/>
        </p:nvSpPr>
        <p:spPr bwMode="auto">
          <a:xfrm>
            <a:off x="5986463" y="2209800"/>
            <a:ext cx="2209800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/>
          </a:p>
        </p:txBody>
      </p:sp>
      <p:sp>
        <p:nvSpPr>
          <p:cNvPr id="45069" name="Line 13"/>
          <p:cNvSpPr>
            <a:spLocks noChangeShapeType="1"/>
          </p:cNvSpPr>
          <p:nvPr/>
        </p:nvSpPr>
        <p:spPr bwMode="auto">
          <a:xfrm flipH="1">
            <a:off x="3733800" y="1371600"/>
            <a:ext cx="914400" cy="6096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0" name="Line 14"/>
          <p:cNvSpPr>
            <a:spLocks noChangeShapeType="1"/>
          </p:cNvSpPr>
          <p:nvPr/>
        </p:nvSpPr>
        <p:spPr bwMode="auto">
          <a:xfrm>
            <a:off x="6096000" y="1371600"/>
            <a:ext cx="914400" cy="6096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1" name="Text Box 7"/>
          <p:cNvSpPr txBox="1">
            <a:spLocks noChangeArrowheads="1"/>
          </p:cNvSpPr>
          <p:nvPr/>
        </p:nvSpPr>
        <p:spPr bwMode="auto">
          <a:xfrm>
            <a:off x="4614863" y="533400"/>
            <a:ext cx="15240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 b="1"/>
              <a:t>raw data</a:t>
            </a:r>
          </a:p>
          <a:p>
            <a:pPr algn="ctr" eaLnBrk="1" hangingPunct="1"/>
            <a:r>
              <a:rPr lang="en-US" altLang="en-US" sz="1400" b="1"/>
              <a:t>voltage trace</a:t>
            </a:r>
          </a:p>
        </p:txBody>
      </p:sp>
      <p:sp>
        <p:nvSpPr>
          <p:cNvPr id="45072" name="Text Box 7"/>
          <p:cNvSpPr txBox="1">
            <a:spLocks noChangeArrowheads="1"/>
          </p:cNvSpPr>
          <p:nvPr/>
        </p:nvSpPr>
        <p:spPr bwMode="auto">
          <a:xfrm>
            <a:off x="2895600" y="2405063"/>
            <a:ext cx="152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 b="1"/>
              <a:t>field potentials</a:t>
            </a:r>
          </a:p>
        </p:txBody>
      </p:sp>
      <p:sp>
        <p:nvSpPr>
          <p:cNvPr id="45073" name="Text Box 7"/>
          <p:cNvSpPr txBox="1">
            <a:spLocks noChangeArrowheads="1"/>
          </p:cNvSpPr>
          <p:nvPr/>
        </p:nvSpPr>
        <p:spPr bwMode="auto">
          <a:xfrm>
            <a:off x="5986463" y="2286000"/>
            <a:ext cx="22098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 b="1"/>
              <a:t>action potentials</a:t>
            </a:r>
          </a:p>
          <a:p>
            <a:pPr algn="ctr" eaLnBrk="1" hangingPunct="1"/>
            <a:r>
              <a:rPr lang="en-US" altLang="en-US" sz="1400" b="1"/>
              <a:t>(single neuron spikes)</a:t>
            </a:r>
          </a:p>
        </p:txBody>
      </p:sp>
      <p:sp>
        <p:nvSpPr>
          <p:cNvPr id="45074" name="Text Box 7"/>
          <p:cNvSpPr txBox="1">
            <a:spLocks noChangeArrowheads="1"/>
          </p:cNvSpPr>
          <p:nvPr/>
        </p:nvSpPr>
        <p:spPr bwMode="auto">
          <a:xfrm>
            <a:off x="2590800" y="1371600"/>
            <a:ext cx="152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chemeClr val="bg2"/>
                </a:solidFill>
              </a:rPr>
              <a:t>1-475 Hz filter</a:t>
            </a:r>
          </a:p>
        </p:txBody>
      </p:sp>
      <p:sp>
        <p:nvSpPr>
          <p:cNvPr id="45075" name="Text Box 7"/>
          <p:cNvSpPr txBox="1">
            <a:spLocks noChangeArrowheads="1"/>
          </p:cNvSpPr>
          <p:nvPr/>
        </p:nvSpPr>
        <p:spPr bwMode="auto">
          <a:xfrm>
            <a:off x="6324600" y="1371600"/>
            <a:ext cx="2438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chemeClr val="bg2"/>
                </a:solidFill>
              </a:rPr>
              <a:t>600 Hz - 6 kHz filter</a:t>
            </a:r>
          </a:p>
        </p:txBody>
      </p:sp>
      <p:pic>
        <p:nvPicPr>
          <p:cNvPr id="45076" name="Picture 20" descr="cscPlo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581400"/>
            <a:ext cx="2895600" cy="207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77" name="Picture 2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657600"/>
            <a:ext cx="2784475" cy="1706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911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866" name="Object 2"/>
          <p:cNvGraphicFramePr>
            <a:graphicFrameLocks noChangeAspect="1"/>
          </p:cNvGraphicFramePr>
          <p:nvPr/>
        </p:nvGraphicFramePr>
        <p:xfrm>
          <a:off x="1" y="451614"/>
          <a:ext cx="3810000" cy="64063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Image" r:id="rId4" imgW="2716118" imgH="4568598" progId="">
                  <p:embed/>
                </p:oleObj>
              </mc:Choice>
              <mc:Fallback>
                <p:oleObj name="Image" r:id="rId4" imgW="2716118" imgH="4568598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451614"/>
                        <a:ext cx="3810000" cy="64063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8" name="Object 4"/>
          <p:cNvGraphicFramePr>
            <a:graphicFrameLocks noChangeAspect="1"/>
          </p:cNvGraphicFramePr>
          <p:nvPr/>
        </p:nvGraphicFramePr>
        <p:xfrm>
          <a:off x="6858000" y="304800"/>
          <a:ext cx="2033588" cy="624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Image" r:id="rId6" imgW="1357887" imgH="4170732" progId="">
                  <p:embed/>
                </p:oleObj>
              </mc:Choice>
              <mc:Fallback>
                <p:oleObj name="Image" r:id="rId6" imgW="1357887" imgH="4170732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304800"/>
                        <a:ext cx="2033588" cy="624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114800" y="5983955"/>
            <a:ext cx="2799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err="1" smtClean="0">
                <a:solidFill>
                  <a:srgbClr val="7F7F7F"/>
                </a:solidFill>
                <a:latin typeface="Helvetica"/>
              </a:rPr>
              <a:t>Georgopoulos</a:t>
            </a:r>
            <a:r>
              <a:rPr lang="en-US" sz="1400" dirty="0" smtClean="0">
                <a:solidFill>
                  <a:srgbClr val="7F7F7F"/>
                </a:solidFill>
                <a:latin typeface="Helvetica"/>
              </a:rPr>
              <a:t>, A.P. (1989) Science 243:234-237</a:t>
            </a:r>
            <a:endParaRPr lang="en-CA" sz="1400" dirty="0">
              <a:solidFill>
                <a:srgbClr val="7F7F7F"/>
              </a:solidFill>
              <a:latin typeface="Helvet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" y="152400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1F497D"/>
                </a:solidFill>
                <a:latin typeface="Helvetica"/>
              </a:rPr>
              <a:t>mental rotation of the neural population vector</a:t>
            </a:r>
            <a:endParaRPr lang="en-CA" sz="2400" b="1" dirty="0">
              <a:solidFill>
                <a:srgbClr val="1F497D"/>
              </a:solidFill>
              <a:latin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14800" y="1340768"/>
            <a:ext cx="2362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Helvetica"/>
              </a:rPr>
              <a:t>In this task, a monkey had to make a movement 90 degrees from a cued direction.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Helvetic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Helvetica"/>
              </a:rPr>
              <a:t>Under these conditions, the movement vector initially points in the direction of the cue then rotates to the direction of the actual movement.</a:t>
            </a:r>
            <a:endParaRPr lang="en-CA" dirty="0">
              <a:solidFill>
                <a:prstClr val="black"/>
              </a:solidFill>
              <a:latin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21911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cscPlot"/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350838"/>
            <a:ext cx="8763000" cy="62785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247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CSCplot_cleanedUp"/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4150" y="492125"/>
            <a:ext cx="8686800" cy="5527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7107" name="Text Box 7"/>
          <p:cNvSpPr txBox="1">
            <a:spLocks noChangeArrowheads="1"/>
          </p:cNvSpPr>
          <p:nvPr/>
        </p:nvSpPr>
        <p:spPr bwMode="auto">
          <a:xfrm>
            <a:off x="6019800" y="533400"/>
            <a:ext cx="2819400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r>
              <a:rPr lang="en-US" altLang="en-US" sz="1400"/>
              <a:t>field potential recordings with theta (top 2 traces) and gamma (bottom 2 traces) rhythms </a:t>
            </a:r>
          </a:p>
        </p:txBody>
      </p:sp>
    </p:spTree>
    <p:extLst>
      <p:ext uri="{BB962C8B-B14F-4D97-AF65-F5344CB8AC3E}">
        <p14:creationId xmlns:p14="http://schemas.microsoft.com/office/powerpoint/2010/main" val="28132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tetrode_sphere_buzsak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743200"/>
            <a:ext cx="4495800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1" name="Rectangle 2"/>
          <p:cNvSpPr>
            <a:spLocks noChangeArrowheads="1"/>
          </p:cNvSpPr>
          <p:nvPr/>
        </p:nvSpPr>
        <p:spPr bwMode="auto">
          <a:xfrm>
            <a:off x="0" y="0"/>
            <a:ext cx="1828800" cy="914400"/>
          </a:xfrm>
          <a:prstGeom prst="rect">
            <a:avLst/>
          </a:prstGeom>
          <a:solidFill>
            <a:srgbClr val="99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8132" name="Rectangle 3"/>
          <p:cNvSpPr>
            <a:spLocks noChangeArrowheads="1"/>
          </p:cNvSpPr>
          <p:nvPr/>
        </p:nvSpPr>
        <p:spPr bwMode="auto">
          <a:xfrm>
            <a:off x="0" y="9144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8133" name="Rectangle 4"/>
          <p:cNvSpPr>
            <a:spLocks noChangeArrowheads="1"/>
          </p:cNvSpPr>
          <p:nvPr/>
        </p:nvSpPr>
        <p:spPr bwMode="auto">
          <a:xfrm>
            <a:off x="0" y="18288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8134" name="Rectangle 5"/>
          <p:cNvSpPr>
            <a:spLocks noChangeArrowheads="1"/>
          </p:cNvSpPr>
          <p:nvPr/>
        </p:nvSpPr>
        <p:spPr bwMode="auto">
          <a:xfrm>
            <a:off x="0" y="27432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8135" name="Text Box 6"/>
          <p:cNvSpPr txBox="1">
            <a:spLocks noChangeArrowheads="1"/>
          </p:cNvSpPr>
          <p:nvPr/>
        </p:nvSpPr>
        <p:spPr bwMode="auto">
          <a:xfrm>
            <a:off x="-152400" y="3048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chemeClr val="bg2"/>
                </a:solidFill>
              </a:rPr>
              <a:t>1 electrode</a:t>
            </a:r>
          </a:p>
        </p:txBody>
      </p:sp>
      <p:sp>
        <p:nvSpPr>
          <p:cNvPr id="48136" name="Text Box 7"/>
          <p:cNvSpPr txBox="1">
            <a:spLocks noChangeArrowheads="1"/>
          </p:cNvSpPr>
          <p:nvPr/>
        </p:nvSpPr>
        <p:spPr bwMode="auto">
          <a:xfrm>
            <a:off x="-119063" y="1112838"/>
            <a:ext cx="2057401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2 pre-processing</a:t>
            </a:r>
          </a:p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(filtering, thresholding)</a:t>
            </a:r>
          </a:p>
        </p:txBody>
      </p:sp>
      <p:sp>
        <p:nvSpPr>
          <p:cNvPr id="48137" name="Text Box 8"/>
          <p:cNvSpPr txBox="1">
            <a:spLocks noChangeArrowheads="1"/>
          </p:cNvSpPr>
          <p:nvPr/>
        </p:nvSpPr>
        <p:spPr bwMode="auto">
          <a:xfrm>
            <a:off x="-114300" y="21336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3 spike sorting</a:t>
            </a:r>
          </a:p>
        </p:txBody>
      </p:sp>
      <p:sp>
        <p:nvSpPr>
          <p:cNvPr id="48138" name="Text Box 9"/>
          <p:cNvSpPr txBox="1">
            <a:spLocks noChangeArrowheads="1"/>
          </p:cNvSpPr>
          <p:nvPr/>
        </p:nvSpPr>
        <p:spPr bwMode="auto">
          <a:xfrm>
            <a:off x="-114300" y="30480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4 analysis</a:t>
            </a:r>
          </a:p>
        </p:txBody>
      </p:sp>
      <p:sp>
        <p:nvSpPr>
          <p:cNvPr id="48139" name="Rectangle 11"/>
          <p:cNvSpPr>
            <a:spLocks noChangeArrowheads="1"/>
          </p:cNvSpPr>
          <p:nvPr/>
        </p:nvSpPr>
        <p:spPr bwMode="auto">
          <a:xfrm>
            <a:off x="4616450" y="457200"/>
            <a:ext cx="1524000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/>
          </a:p>
        </p:txBody>
      </p:sp>
      <p:sp>
        <p:nvSpPr>
          <p:cNvPr id="48140" name="Rectangle 12"/>
          <p:cNvSpPr>
            <a:spLocks noChangeArrowheads="1"/>
          </p:cNvSpPr>
          <p:nvPr/>
        </p:nvSpPr>
        <p:spPr bwMode="auto">
          <a:xfrm>
            <a:off x="2895600" y="2209800"/>
            <a:ext cx="1524000" cy="685800"/>
          </a:xfrm>
          <a:prstGeom prst="rect">
            <a:avLst/>
          </a:prstGeom>
          <a:solidFill>
            <a:schemeClr val="accent1">
              <a:alpha val="50195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/>
          </a:p>
        </p:txBody>
      </p:sp>
      <p:sp>
        <p:nvSpPr>
          <p:cNvPr id="48141" name="Rectangle 13"/>
          <p:cNvSpPr>
            <a:spLocks noChangeArrowheads="1"/>
          </p:cNvSpPr>
          <p:nvPr/>
        </p:nvSpPr>
        <p:spPr bwMode="auto">
          <a:xfrm>
            <a:off x="6324600" y="2209800"/>
            <a:ext cx="1524000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/>
          </a:p>
        </p:txBody>
      </p:sp>
      <p:sp>
        <p:nvSpPr>
          <p:cNvPr id="48142" name="Line 14"/>
          <p:cNvSpPr>
            <a:spLocks noChangeShapeType="1"/>
          </p:cNvSpPr>
          <p:nvPr/>
        </p:nvSpPr>
        <p:spPr bwMode="auto">
          <a:xfrm flipH="1">
            <a:off x="3733800" y="1371600"/>
            <a:ext cx="914400" cy="609600"/>
          </a:xfrm>
          <a:prstGeom prst="line">
            <a:avLst/>
          </a:prstGeom>
          <a:noFill/>
          <a:ln w="9525">
            <a:solidFill>
              <a:srgbClr val="A0A0A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43" name="Line 15"/>
          <p:cNvSpPr>
            <a:spLocks noChangeShapeType="1"/>
          </p:cNvSpPr>
          <p:nvPr/>
        </p:nvSpPr>
        <p:spPr bwMode="auto">
          <a:xfrm>
            <a:off x="6096000" y="1371600"/>
            <a:ext cx="914400" cy="6096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44" name="Text Box 7"/>
          <p:cNvSpPr txBox="1">
            <a:spLocks noChangeArrowheads="1"/>
          </p:cNvSpPr>
          <p:nvPr/>
        </p:nvSpPr>
        <p:spPr bwMode="auto">
          <a:xfrm>
            <a:off x="4614863" y="533400"/>
            <a:ext cx="15240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 b="1"/>
              <a:t>raw data</a:t>
            </a:r>
          </a:p>
          <a:p>
            <a:pPr algn="ctr" eaLnBrk="1" hangingPunct="1"/>
            <a:r>
              <a:rPr lang="en-US" altLang="en-US" sz="1400" b="1"/>
              <a:t>voltage trace</a:t>
            </a:r>
          </a:p>
        </p:txBody>
      </p:sp>
      <p:sp>
        <p:nvSpPr>
          <p:cNvPr id="48145" name="Text Box 7"/>
          <p:cNvSpPr txBox="1">
            <a:spLocks noChangeArrowheads="1"/>
          </p:cNvSpPr>
          <p:nvPr/>
        </p:nvSpPr>
        <p:spPr bwMode="auto">
          <a:xfrm>
            <a:off x="2895600" y="2405063"/>
            <a:ext cx="152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 b="1">
                <a:solidFill>
                  <a:srgbClr val="A0A0A0"/>
                </a:solidFill>
              </a:rPr>
              <a:t>field potentials</a:t>
            </a:r>
          </a:p>
        </p:txBody>
      </p:sp>
      <p:sp>
        <p:nvSpPr>
          <p:cNvPr id="48146" name="Text Box 7"/>
          <p:cNvSpPr txBox="1">
            <a:spLocks noChangeArrowheads="1"/>
          </p:cNvSpPr>
          <p:nvPr/>
        </p:nvSpPr>
        <p:spPr bwMode="auto">
          <a:xfrm>
            <a:off x="2590800" y="1371600"/>
            <a:ext cx="152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1-475 Hz filter</a:t>
            </a:r>
          </a:p>
        </p:txBody>
      </p:sp>
      <p:sp>
        <p:nvSpPr>
          <p:cNvPr id="48147" name="Text Box 7"/>
          <p:cNvSpPr txBox="1">
            <a:spLocks noChangeArrowheads="1"/>
          </p:cNvSpPr>
          <p:nvPr/>
        </p:nvSpPr>
        <p:spPr bwMode="auto">
          <a:xfrm>
            <a:off x="6324600" y="1371600"/>
            <a:ext cx="2438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chemeClr val="bg2"/>
                </a:solidFill>
              </a:rPr>
              <a:t>600 Hz - 6 kHz filter</a:t>
            </a:r>
          </a:p>
        </p:txBody>
      </p:sp>
      <p:sp>
        <p:nvSpPr>
          <p:cNvPr id="48148" name="Text Box 7"/>
          <p:cNvSpPr txBox="1">
            <a:spLocks noChangeArrowheads="1"/>
          </p:cNvSpPr>
          <p:nvPr/>
        </p:nvSpPr>
        <p:spPr bwMode="auto">
          <a:xfrm>
            <a:off x="5986463" y="2286000"/>
            <a:ext cx="22098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 b="1"/>
              <a:t>action potentials</a:t>
            </a:r>
          </a:p>
          <a:p>
            <a:pPr algn="ctr" eaLnBrk="1" hangingPunct="1"/>
            <a:r>
              <a:rPr lang="en-US" altLang="en-US" sz="1400" b="1"/>
              <a:t>(single neuron spikes)</a:t>
            </a:r>
          </a:p>
        </p:txBody>
      </p:sp>
    </p:spTree>
    <p:extLst>
      <p:ext uri="{BB962C8B-B14F-4D97-AF65-F5344CB8AC3E}">
        <p14:creationId xmlns:p14="http://schemas.microsoft.com/office/powerpoint/2010/main" val="243390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tetrode_sphere_buzsak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533400"/>
            <a:ext cx="4495800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5" name="Rectangle 2"/>
          <p:cNvSpPr>
            <a:spLocks noChangeArrowheads="1"/>
          </p:cNvSpPr>
          <p:nvPr/>
        </p:nvSpPr>
        <p:spPr bwMode="auto">
          <a:xfrm>
            <a:off x="0" y="0"/>
            <a:ext cx="1828800" cy="914400"/>
          </a:xfrm>
          <a:prstGeom prst="rect">
            <a:avLst/>
          </a:prstGeom>
          <a:solidFill>
            <a:srgbClr val="99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9156" name="Rectangle 3"/>
          <p:cNvSpPr>
            <a:spLocks noChangeArrowheads="1"/>
          </p:cNvSpPr>
          <p:nvPr/>
        </p:nvSpPr>
        <p:spPr bwMode="auto">
          <a:xfrm>
            <a:off x="0" y="9144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9157" name="Rectangle 4"/>
          <p:cNvSpPr>
            <a:spLocks noChangeArrowheads="1"/>
          </p:cNvSpPr>
          <p:nvPr/>
        </p:nvSpPr>
        <p:spPr bwMode="auto">
          <a:xfrm>
            <a:off x="0" y="18288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9158" name="Rectangle 5"/>
          <p:cNvSpPr>
            <a:spLocks noChangeArrowheads="1"/>
          </p:cNvSpPr>
          <p:nvPr/>
        </p:nvSpPr>
        <p:spPr bwMode="auto">
          <a:xfrm>
            <a:off x="0" y="27432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49159" name="Text Box 6"/>
          <p:cNvSpPr txBox="1">
            <a:spLocks noChangeArrowheads="1"/>
          </p:cNvSpPr>
          <p:nvPr/>
        </p:nvSpPr>
        <p:spPr bwMode="auto">
          <a:xfrm>
            <a:off x="-152400" y="3048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chemeClr val="bg2"/>
                </a:solidFill>
              </a:rPr>
              <a:t>1 electrode</a:t>
            </a:r>
          </a:p>
        </p:txBody>
      </p:sp>
      <p:sp>
        <p:nvSpPr>
          <p:cNvPr id="49160" name="Text Box 7"/>
          <p:cNvSpPr txBox="1">
            <a:spLocks noChangeArrowheads="1"/>
          </p:cNvSpPr>
          <p:nvPr/>
        </p:nvSpPr>
        <p:spPr bwMode="auto">
          <a:xfrm>
            <a:off x="-119063" y="1112838"/>
            <a:ext cx="2057401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2 pre-processing</a:t>
            </a:r>
          </a:p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(filtering, thresholding)</a:t>
            </a:r>
          </a:p>
        </p:txBody>
      </p:sp>
      <p:sp>
        <p:nvSpPr>
          <p:cNvPr id="49161" name="Text Box 8"/>
          <p:cNvSpPr txBox="1">
            <a:spLocks noChangeArrowheads="1"/>
          </p:cNvSpPr>
          <p:nvPr/>
        </p:nvSpPr>
        <p:spPr bwMode="auto">
          <a:xfrm>
            <a:off x="-114300" y="21336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3 spike sorting</a:t>
            </a:r>
          </a:p>
        </p:txBody>
      </p:sp>
      <p:sp>
        <p:nvSpPr>
          <p:cNvPr id="49162" name="Text Box 9"/>
          <p:cNvSpPr txBox="1">
            <a:spLocks noChangeArrowheads="1"/>
          </p:cNvSpPr>
          <p:nvPr/>
        </p:nvSpPr>
        <p:spPr bwMode="auto">
          <a:xfrm>
            <a:off x="-114300" y="30480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4 analysis</a:t>
            </a:r>
          </a:p>
        </p:txBody>
      </p:sp>
      <p:grpSp>
        <p:nvGrpSpPr>
          <p:cNvPr id="49163" name="Group 11"/>
          <p:cNvGrpSpPr>
            <a:grpSpLocks/>
          </p:cNvGrpSpPr>
          <p:nvPr/>
        </p:nvGrpSpPr>
        <p:grpSpPr bwMode="auto">
          <a:xfrm>
            <a:off x="4549775" y="466725"/>
            <a:ext cx="1219200" cy="447675"/>
            <a:chOff x="2866" y="294"/>
            <a:chExt cx="768" cy="282"/>
          </a:xfrm>
        </p:grpSpPr>
        <p:sp>
          <p:nvSpPr>
            <p:cNvPr id="49172" name="Rectangle 12"/>
            <p:cNvSpPr>
              <a:spLocks noChangeArrowheads="1"/>
            </p:cNvSpPr>
            <p:nvPr/>
          </p:nvSpPr>
          <p:spPr bwMode="auto">
            <a:xfrm>
              <a:off x="2866" y="294"/>
              <a:ext cx="768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9pPr>
            </a:lstStyle>
            <a:p>
              <a:pPr eaLnBrk="1" hangingPunct="1"/>
              <a:endParaRPr lang="en-CA" altLang="en-US"/>
            </a:p>
          </p:txBody>
        </p:sp>
        <p:sp>
          <p:nvSpPr>
            <p:cNvPr id="49173" name="Rectangle 13"/>
            <p:cNvSpPr>
              <a:spLocks noChangeArrowheads="1"/>
            </p:cNvSpPr>
            <p:nvPr/>
          </p:nvSpPr>
          <p:spPr bwMode="auto">
            <a:xfrm>
              <a:off x="3360" y="384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9pPr>
            </a:lstStyle>
            <a:p>
              <a:pPr eaLnBrk="1" hangingPunct="1"/>
              <a:endParaRPr lang="en-CA" altLang="en-US"/>
            </a:p>
          </p:txBody>
        </p:sp>
        <p:sp>
          <p:nvSpPr>
            <p:cNvPr id="49174" name="Rectangle 14"/>
            <p:cNvSpPr>
              <a:spLocks noChangeArrowheads="1"/>
            </p:cNvSpPr>
            <p:nvPr/>
          </p:nvSpPr>
          <p:spPr bwMode="auto">
            <a:xfrm>
              <a:off x="2880" y="384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9pPr>
            </a:lstStyle>
            <a:p>
              <a:pPr eaLnBrk="1" hangingPunct="1"/>
              <a:endParaRPr lang="en-CA" altLang="en-US"/>
            </a:p>
          </p:txBody>
        </p:sp>
      </p:grpSp>
      <p:sp>
        <p:nvSpPr>
          <p:cNvPr id="49164" name="Line 15"/>
          <p:cNvSpPr>
            <a:spLocks noChangeShapeType="1"/>
          </p:cNvSpPr>
          <p:nvPr/>
        </p:nvSpPr>
        <p:spPr bwMode="auto">
          <a:xfrm flipV="1">
            <a:off x="5105400" y="457200"/>
            <a:ext cx="76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65" name="Line 16"/>
          <p:cNvSpPr>
            <a:spLocks noChangeShapeType="1"/>
          </p:cNvSpPr>
          <p:nvPr/>
        </p:nvSpPr>
        <p:spPr bwMode="auto">
          <a:xfrm flipV="1">
            <a:off x="5289550" y="434975"/>
            <a:ext cx="533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66" name="Line 17"/>
          <p:cNvSpPr>
            <a:spLocks noChangeShapeType="1"/>
          </p:cNvSpPr>
          <p:nvPr/>
        </p:nvSpPr>
        <p:spPr bwMode="auto">
          <a:xfrm flipH="1" flipV="1">
            <a:off x="4419600" y="838200"/>
            <a:ext cx="457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67" name="Line 18"/>
          <p:cNvSpPr>
            <a:spLocks noChangeShapeType="1"/>
          </p:cNvSpPr>
          <p:nvPr/>
        </p:nvSpPr>
        <p:spPr bwMode="auto">
          <a:xfrm flipV="1">
            <a:off x="5181600" y="1066800"/>
            <a:ext cx="685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68" name="Text Box 19"/>
          <p:cNvSpPr txBox="1">
            <a:spLocks noChangeArrowheads="1"/>
          </p:cNvSpPr>
          <p:nvPr/>
        </p:nvSpPr>
        <p:spPr bwMode="auto">
          <a:xfrm>
            <a:off x="4159250" y="601663"/>
            <a:ext cx="381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49169" name="Text Box 20"/>
          <p:cNvSpPr txBox="1">
            <a:spLocks noChangeArrowheads="1"/>
          </p:cNvSpPr>
          <p:nvPr/>
        </p:nvSpPr>
        <p:spPr bwMode="auto">
          <a:xfrm>
            <a:off x="5029200" y="130175"/>
            <a:ext cx="381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49170" name="Text Box 21"/>
          <p:cNvSpPr txBox="1">
            <a:spLocks noChangeArrowheads="1"/>
          </p:cNvSpPr>
          <p:nvPr/>
        </p:nvSpPr>
        <p:spPr bwMode="auto">
          <a:xfrm>
            <a:off x="5768975" y="195263"/>
            <a:ext cx="381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49171" name="Text Box 22"/>
          <p:cNvSpPr txBox="1">
            <a:spLocks noChangeArrowheads="1"/>
          </p:cNvSpPr>
          <p:nvPr/>
        </p:nvSpPr>
        <p:spPr bwMode="auto">
          <a:xfrm>
            <a:off x="5824538" y="849313"/>
            <a:ext cx="381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52344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178" name="Object 2"/>
          <p:cNvGraphicFramePr>
            <a:graphicFrameLocks noChangeAspect="1"/>
          </p:cNvGraphicFramePr>
          <p:nvPr/>
        </p:nvGraphicFramePr>
        <p:xfrm>
          <a:off x="1600200" y="4572000"/>
          <a:ext cx="828675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Image" r:id="rId4" imgW="1955556" imgH="3238095" progId="Photoshop.Image.8">
                  <p:embed/>
                </p:oleObj>
              </mc:Choice>
              <mc:Fallback>
                <p:oleObj name="Image" r:id="rId4" imgW="1955556" imgH="3238095" progId="Photoshop.Imag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4572000"/>
                        <a:ext cx="828675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0179" name="Picture 3" descr="tetrode_sphere_buzsak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533400"/>
            <a:ext cx="4495800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0" name="Rectangle 2"/>
          <p:cNvSpPr>
            <a:spLocks noChangeArrowheads="1"/>
          </p:cNvSpPr>
          <p:nvPr/>
        </p:nvSpPr>
        <p:spPr bwMode="auto">
          <a:xfrm>
            <a:off x="0" y="0"/>
            <a:ext cx="1828800" cy="914400"/>
          </a:xfrm>
          <a:prstGeom prst="rect">
            <a:avLst/>
          </a:prstGeom>
          <a:solidFill>
            <a:srgbClr val="99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50181" name="Rectangle 3"/>
          <p:cNvSpPr>
            <a:spLocks noChangeArrowheads="1"/>
          </p:cNvSpPr>
          <p:nvPr/>
        </p:nvSpPr>
        <p:spPr bwMode="auto">
          <a:xfrm>
            <a:off x="0" y="9144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50182" name="Rectangle 4"/>
          <p:cNvSpPr>
            <a:spLocks noChangeArrowheads="1"/>
          </p:cNvSpPr>
          <p:nvPr/>
        </p:nvSpPr>
        <p:spPr bwMode="auto">
          <a:xfrm>
            <a:off x="0" y="18288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50183" name="Rectangle 5"/>
          <p:cNvSpPr>
            <a:spLocks noChangeArrowheads="1"/>
          </p:cNvSpPr>
          <p:nvPr/>
        </p:nvSpPr>
        <p:spPr bwMode="auto">
          <a:xfrm>
            <a:off x="0" y="27432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50184" name="Text Box 6"/>
          <p:cNvSpPr txBox="1">
            <a:spLocks noChangeArrowheads="1"/>
          </p:cNvSpPr>
          <p:nvPr/>
        </p:nvSpPr>
        <p:spPr bwMode="auto">
          <a:xfrm>
            <a:off x="-152400" y="3048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chemeClr val="bg2"/>
                </a:solidFill>
              </a:rPr>
              <a:t>1 electrode</a:t>
            </a:r>
          </a:p>
        </p:txBody>
      </p:sp>
      <p:sp>
        <p:nvSpPr>
          <p:cNvPr id="50185" name="Text Box 7"/>
          <p:cNvSpPr txBox="1">
            <a:spLocks noChangeArrowheads="1"/>
          </p:cNvSpPr>
          <p:nvPr/>
        </p:nvSpPr>
        <p:spPr bwMode="auto">
          <a:xfrm>
            <a:off x="-119063" y="1112838"/>
            <a:ext cx="2057401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2 pre-processing</a:t>
            </a:r>
          </a:p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(filtering, thresholding)</a:t>
            </a:r>
          </a:p>
        </p:txBody>
      </p:sp>
      <p:sp>
        <p:nvSpPr>
          <p:cNvPr id="50186" name="Text Box 8"/>
          <p:cNvSpPr txBox="1">
            <a:spLocks noChangeArrowheads="1"/>
          </p:cNvSpPr>
          <p:nvPr/>
        </p:nvSpPr>
        <p:spPr bwMode="auto">
          <a:xfrm>
            <a:off x="-114300" y="21336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3 spike sorting</a:t>
            </a:r>
          </a:p>
        </p:txBody>
      </p:sp>
      <p:sp>
        <p:nvSpPr>
          <p:cNvPr id="50187" name="Text Box 9"/>
          <p:cNvSpPr txBox="1">
            <a:spLocks noChangeArrowheads="1"/>
          </p:cNvSpPr>
          <p:nvPr/>
        </p:nvSpPr>
        <p:spPr bwMode="auto">
          <a:xfrm>
            <a:off x="-114300" y="30480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4 analysis</a:t>
            </a:r>
          </a:p>
        </p:txBody>
      </p:sp>
      <p:grpSp>
        <p:nvGrpSpPr>
          <p:cNvPr id="50188" name="Group 12"/>
          <p:cNvGrpSpPr>
            <a:grpSpLocks/>
          </p:cNvGrpSpPr>
          <p:nvPr/>
        </p:nvGrpSpPr>
        <p:grpSpPr bwMode="auto">
          <a:xfrm>
            <a:off x="4549775" y="466725"/>
            <a:ext cx="1219200" cy="447675"/>
            <a:chOff x="2866" y="294"/>
            <a:chExt cx="768" cy="282"/>
          </a:xfrm>
        </p:grpSpPr>
        <p:sp>
          <p:nvSpPr>
            <p:cNvPr id="50202" name="Rectangle 13"/>
            <p:cNvSpPr>
              <a:spLocks noChangeArrowheads="1"/>
            </p:cNvSpPr>
            <p:nvPr/>
          </p:nvSpPr>
          <p:spPr bwMode="auto">
            <a:xfrm>
              <a:off x="2866" y="294"/>
              <a:ext cx="768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9pPr>
            </a:lstStyle>
            <a:p>
              <a:pPr eaLnBrk="1" hangingPunct="1"/>
              <a:endParaRPr lang="en-CA" altLang="en-US"/>
            </a:p>
          </p:txBody>
        </p:sp>
        <p:sp>
          <p:nvSpPr>
            <p:cNvPr id="50203" name="Rectangle 14"/>
            <p:cNvSpPr>
              <a:spLocks noChangeArrowheads="1"/>
            </p:cNvSpPr>
            <p:nvPr/>
          </p:nvSpPr>
          <p:spPr bwMode="auto">
            <a:xfrm>
              <a:off x="3360" y="384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9pPr>
            </a:lstStyle>
            <a:p>
              <a:pPr eaLnBrk="1" hangingPunct="1"/>
              <a:endParaRPr lang="en-CA" altLang="en-US"/>
            </a:p>
          </p:txBody>
        </p:sp>
        <p:sp>
          <p:nvSpPr>
            <p:cNvPr id="50204" name="Rectangle 15"/>
            <p:cNvSpPr>
              <a:spLocks noChangeArrowheads="1"/>
            </p:cNvSpPr>
            <p:nvPr/>
          </p:nvSpPr>
          <p:spPr bwMode="auto">
            <a:xfrm>
              <a:off x="2880" y="384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9pPr>
            </a:lstStyle>
            <a:p>
              <a:pPr eaLnBrk="1" hangingPunct="1"/>
              <a:endParaRPr lang="en-CA" altLang="en-US"/>
            </a:p>
          </p:txBody>
        </p:sp>
      </p:grpSp>
      <p:sp>
        <p:nvSpPr>
          <p:cNvPr id="50189" name="Line 16"/>
          <p:cNvSpPr>
            <a:spLocks noChangeShapeType="1"/>
          </p:cNvSpPr>
          <p:nvPr/>
        </p:nvSpPr>
        <p:spPr bwMode="auto">
          <a:xfrm flipV="1">
            <a:off x="5105400" y="457200"/>
            <a:ext cx="76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190" name="Line 17"/>
          <p:cNvSpPr>
            <a:spLocks noChangeShapeType="1"/>
          </p:cNvSpPr>
          <p:nvPr/>
        </p:nvSpPr>
        <p:spPr bwMode="auto">
          <a:xfrm flipV="1">
            <a:off x="5289550" y="434975"/>
            <a:ext cx="533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191" name="Line 18"/>
          <p:cNvSpPr>
            <a:spLocks noChangeShapeType="1"/>
          </p:cNvSpPr>
          <p:nvPr/>
        </p:nvSpPr>
        <p:spPr bwMode="auto">
          <a:xfrm flipH="1" flipV="1">
            <a:off x="4419600" y="838200"/>
            <a:ext cx="457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192" name="Line 19"/>
          <p:cNvSpPr>
            <a:spLocks noChangeShapeType="1"/>
          </p:cNvSpPr>
          <p:nvPr/>
        </p:nvSpPr>
        <p:spPr bwMode="auto">
          <a:xfrm flipV="1">
            <a:off x="5181600" y="1066800"/>
            <a:ext cx="685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193" name="Text Box 20"/>
          <p:cNvSpPr txBox="1">
            <a:spLocks noChangeArrowheads="1"/>
          </p:cNvSpPr>
          <p:nvPr/>
        </p:nvSpPr>
        <p:spPr bwMode="auto">
          <a:xfrm>
            <a:off x="4159250" y="601663"/>
            <a:ext cx="381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50194" name="Text Box 21"/>
          <p:cNvSpPr txBox="1">
            <a:spLocks noChangeArrowheads="1"/>
          </p:cNvSpPr>
          <p:nvPr/>
        </p:nvSpPr>
        <p:spPr bwMode="auto">
          <a:xfrm>
            <a:off x="5029200" y="130175"/>
            <a:ext cx="381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50195" name="Text Box 22"/>
          <p:cNvSpPr txBox="1">
            <a:spLocks noChangeArrowheads="1"/>
          </p:cNvSpPr>
          <p:nvPr/>
        </p:nvSpPr>
        <p:spPr bwMode="auto">
          <a:xfrm>
            <a:off x="5768975" y="195263"/>
            <a:ext cx="381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50196" name="Text Box 23"/>
          <p:cNvSpPr txBox="1">
            <a:spLocks noChangeArrowheads="1"/>
          </p:cNvSpPr>
          <p:nvPr/>
        </p:nvSpPr>
        <p:spPr bwMode="auto">
          <a:xfrm>
            <a:off x="5824538" y="849313"/>
            <a:ext cx="381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50197" name="Line 24"/>
          <p:cNvSpPr>
            <a:spLocks noChangeShapeType="1"/>
          </p:cNvSpPr>
          <p:nvPr/>
        </p:nvSpPr>
        <p:spPr bwMode="auto">
          <a:xfrm flipH="1">
            <a:off x="1447800" y="2209800"/>
            <a:ext cx="2971800" cy="25146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198" name="Line 25"/>
          <p:cNvSpPr>
            <a:spLocks noChangeShapeType="1"/>
          </p:cNvSpPr>
          <p:nvPr/>
        </p:nvSpPr>
        <p:spPr bwMode="auto">
          <a:xfrm>
            <a:off x="5486400" y="2743200"/>
            <a:ext cx="685800" cy="2057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199" name="Text Box 26"/>
          <p:cNvSpPr txBox="1">
            <a:spLocks noChangeArrowheads="1"/>
          </p:cNvSpPr>
          <p:nvPr/>
        </p:nvSpPr>
        <p:spPr bwMode="auto">
          <a:xfrm>
            <a:off x="1295400" y="4876800"/>
            <a:ext cx="381000" cy="160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1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2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3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50200" name="Text Box 27"/>
          <p:cNvSpPr txBox="1">
            <a:spLocks noChangeArrowheads="1"/>
          </p:cNvSpPr>
          <p:nvPr/>
        </p:nvSpPr>
        <p:spPr bwMode="auto">
          <a:xfrm>
            <a:off x="5943600" y="4876800"/>
            <a:ext cx="381000" cy="160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1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2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3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4</a:t>
            </a:r>
          </a:p>
        </p:txBody>
      </p:sp>
      <p:graphicFrame>
        <p:nvGraphicFramePr>
          <p:cNvPr id="50201" name="Object 28"/>
          <p:cNvGraphicFramePr>
            <a:graphicFrameLocks noChangeAspect="1"/>
          </p:cNvGraphicFramePr>
          <p:nvPr/>
        </p:nvGraphicFramePr>
        <p:xfrm>
          <a:off x="6324600" y="4953000"/>
          <a:ext cx="800100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Image" r:id="rId7" imgW="1752381" imgH="2946032" progId="Photoshop.Image.8">
                  <p:embed/>
                </p:oleObj>
              </mc:Choice>
              <mc:Fallback>
                <p:oleObj name="Image" r:id="rId7" imgW="1752381" imgH="2946032" progId="Photoshop.Imag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4953000"/>
                        <a:ext cx="800100" cy="172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884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0" y="0"/>
            <a:ext cx="1828800" cy="914400"/>
          </a:xfrm>
          <a:prstGeom prst="rect">
            <a:avLst/>
          </a:prstGeom>
          <a:solidFill>
            <a:srgbClr val="99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51203" name="Rectangle 3"/>
          <p:cNvSpPr>
            <a:spLocks noChangeArrowheads="1"/>
          </p:cNvSpPr>
          <p:nvPr/>
        </p:nvSpPr>
        <p:spPr bwMode="auto">
          <a:xfrm>
            <a:off x="0" y="9144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18288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51205" name="Rectangle 5"/>
          <p:cNvSpPr>
            <a:spLocks noChangeArrowheads="1"/>
          </p:cNvSpPr>
          <p:nvPr/>
        </p:nvSpPr>
        <p:spPr bwMode="auto">
          <a:xfrm>
            <a:off x="0" y="27432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51206" name="Text Box 6"/>
          <p:cNvSpPr txBox="1">
            <a:spLocks noChangeArrowheads="1"/>
          </p:cNvSpPr>
          <p:nvPr/>
        </p:nvSpPr>
        <p:spPr bwMode="auto">
          <a:xfrm>
            <a:off x="-152400" y="3048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chemeClr val="bg2"/>
                </a:solidFill>
              </a:rPr>
              <a:t>1 electrode</a:t>
            </a:r>
          </a:p>
        </p:txBody>
      </p:sp>
      <p:sp>
        <p:nvSpPr>
          <p:cNvPr id="51207" name="Text Box 7"/>
          <p:cNvSpPr txBox="1">
            <a:spLocks noChangeArrowheads="1"/>
          </p:cNvSpPr>
          <p:nvPr/>
        </p:nvSpPr>
        <p:spPr bwMode="auto">
          <a:xfrm>
            <a:off x="-119063" y="1112838"/>
            <a:ext cx="2057401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2 pre-processing</a:t>
            </a:r>
          </a:p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(filtering, thresholding)</a:t>
            </a:r>
          </a:p>
        </p:txBody>
      </p:sp>
      <p:sp>
        <p:nvSpPr>
          <p:cNvPr id="51208" name="Text Box 8"/>
          <p:cNvSpPr txBox="1">
            <a:spLocks noChangeArrowheads="1"/>
          </p:cNvSpPr>
          <p:nvPr/>
        </p:nvSpPr>
        <p:spPr bwMode="auto">
          <a:xfrm>
            <a:off x="-114300" y="21336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3 spike sorting</a:t>
            </a:r>
          </a:p>
        </p:txBody>
      </p:sp>
      <p:sp>
        <p:nvSpPr>
          <p:cNvPr id="51209" name="Text Box 9"/>
          <p:cNvSpPr txBox="1">
            <a:spLocks noChangeArrowheads="1"/>
          </p:cNvSpPr>
          <p:nvPr/>
        </p:nvSpPr>
        <p:spPr bwMode="auto">
          <a:xfrm>
            <a:off x="-114300" y="30480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4 analysis</a:t>
            </a:r>
          </a:p>
        </p:txBody>
      </p:sp>
      <p:grpSp>
        <p:nvGrpSpPr>
          <p:cNvPr id="51210" name="Group 10"/>
          <p:cNvGrpSpPr>
            <a:grpSpLocks/>
          </p:cNvGrpSpPr>
          <p:nvPr/>
        </p:nvGrpSpPr>
        <p:grpSpPr bwMode="auto">
          <a:xfrm>
            <a:off x="4549775" y="466725"/>
            <a:ext cx="1219200" cy="447675"/>
            <a:chOff x="2866" y="294"/>
            <a:chExt cx="768" cy="282"/>
          </a:xfrm>
        </p:grpSpPr>
        <p:sp>
          <p:nvSpPr>
            <p:cNvPr id="51219" name="Rectangle 11"/>
            <p:cNvSpPr>
              <a:spLocks noChangeArrowheads="1"/>
            </p:cNvSpPr>
            <p:nvPr/>
          </p:nvSpPr>
          <p:spPr bwMode="auto">
            <a:xfrm>
              <a:off x="2866" y="294"/>
              <a:ext cx="768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9pPr>
            </a:lstStyle>
            <a:p>
              <a:pPr eaLnBrk="1" hangingPunct="1"/>
              <a:endParaRPr lang="en-CA" altLang="en-US"/>
            </a:p>
          </p:txBody>
        </p:sp>
        <p:sp>
          <p:nvSpPr>
            <p:cNvPr id="51220" name="Rectangle 12"/>
            <p:cNvSpPr>
              <a:spLocks noChangeArrowheads="1"/>
            </p:cNvSpPr>
            <p:nvPr/>
          </p:nvSpPr>
          <p:spPr bwMode="auto">
            <a:xfrm>
              <a:off x="3360" y="384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9pPr>
            </a:lstStyle>
            <a:p>
              <a:pPr eaLnBrk="1" hangingPunct="1"/>
              <a:endParaRPr lang="en-CA" altLang="en-US"/>
            </a:p>
          </p:txBody>
        </p:sp>
        <p:sp>
          <p:nvSpPr>
            <p:cNvPr id="51221" name="Rectangle 13"/>
            <p:cNvSpPr>
              <a:spLocks noChangeArrowheads="1"/>
            </p:cNvSpPr>
            <p:nvPr/>
          </p:nvSpPr>
          <p:spPr bwMode="auto">
            <a:xfrm>
              <a:off x="2880" y="384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9pPr>
            </a:lstStyle>
            <a:p>
              <a:pPr eaLnBrk="1" hangingPunct="1"/>
              <a:endParaRPr lang="en-CA" altLang="en-US"/>
            </a:p>
          </p:txBody>
        </p:sp>
      </p:grpSp>
      <p:graphicFrame>
        <p:nvGraphicFramePr>
          <p:cNvPr id="51211" name="Object 14"/>
          <p:cNvGraphicFramePr>
            <a:graphicFrameLocks noChangeAspect="1"/>
          </p:cNvGraphicFramePr>
          <p:nvPr/>
        </p:nvGraphicFramePr>
        <p:xfrm>
          <a:off x="838200" y="4419600"/>
          <a:ext cx="828675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2" name="Image" r:id="rId4" imgW="1955556" imgH="3238095" progId="Photoshop.Image.8">
                  <p:embed/>
                </p:oleObj>
              </mc:Choice>
              <mc:Fallback>
                <p:oleObj name="Image" r:id="rId4" imgW="1955556" imgH="3238095" progId="Photoshop.Imag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419600"/>
                        <a:ext cx="828675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12" name="Text Box 15"/>
          <p:cNvSpPr txBox="1">
            <a:spLocks noChangeArrowheads="1"/>
          </p:cNvSpPr>
          <p:nvPr/>
        </p:nvSpPr>
        <p:spPr bwMode="auto">
          <a:xfrm>
            <a:off x="533400" y="4724400"/>
            <a:ext cx="381000" cy="160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1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2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3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51213" name="Text Box 16"/>
          <p:cNvSpPr txBox="1">
            <a:spLocks noChangeArrowheads="1"/>
          </p:cNvSpPr>
          <p:nvPr/>
        </p:nvSpPr>
        <p:spPr bwMode="auto">
          <a:xfrm>
            <a:off x="2552700" y="4724400"/>
            <a:ext cx="381000" cy="160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1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2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3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4</a:t>
            </a:r>
          </a:p>
        </p:txBody>
      </p:sp>
      <p:graphicFrame>
        <p:nvGraphicFramePr>
          <p:cNvPr id="51214" name="Object 17"/>
          <p:cNvGraphicFramePr>
            <a:graphicFrameLocks noChangeAspect="1"/>
          </p:cNvGraphicFramePr>
          <p:nvPr/>
        </p:nvGraphicFramePr>
        <p:xfrm>
          <a:off x="2933700" y="4756150"/>
          <a:ext cx="800100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3" name="Image" r:id="rId6" imgW="1752381" imgH="2946032" progId="Photoshop.Image.8">
                  <p:embed/>
                </p:oleObj>
              </mc:Choice>
              <mc:Fallback>
                <p:oleObj name="Image" r:id="rId6" imgW="1752381" imgH="2946032" progId="Photoshop.Imag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3700" y="4756150"/>
                        <a:ext cx="800100" cy="172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15" name="Text Box 7"/>
          <p:cNvSpPr txBox="1">
            <a:spLocks noChangeArrowheads="1"/>
          </p:cNvSpPr>
          <p:nvPr/>
        </p:nvSpPr>
        <p:spPr bwMode="auto">
          <a:xfrm>
            <a:off x="152400" y="3886200"/>
            <a:ext cx="19812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putative neuron </a:t>
            </a:r>
          </a:p>
          <a:p>
            <a:pPr algn="ctr" eaLnBrk="1" hangingPunct="1"/>
            <a:r>
              <a:rPr lang="en-US" altLang="en-US" sz="1400"/>
              <a:t>(“cluster”) 1</a:t>
            </a:r>
          </a:p>
        </p:txBody>
      </p:sp>
      <p:sp>
        <p:nvSpPr>
          <p:cNvPr id="51216" name="Text Box 7"/>
          <p:cNvSpPr txBox="1">
            <a:spLocks noChangeArrowheads="1"/>
          </p:cNvSpPr>
          <p:nvPr/>
        </p:nvSpPr>
        <p:spPr bwMode="auto">
          <a:xfrm>
            <a:off x="2209800" y="3886200"/>
            <a:ext cx="19812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putative neuron </a:t>
            </a:r>
          </a:p>
          <a:p>
            <a:pPr algn="ctr" eaLnBrk="1" hangingPunct="1"/>
            <a:r>
              <a:rPr lang="en-US" altLang="en-US" sz="1400"/>
              <a:t>(“cluster”) 2</a:t>
            </a:r>
          </a:p>
        </p:txBody>
      </p:sp>
      <p:pic>
        <p:nvPicPr>
          <p:cNvPr id="51217" name="Picture 20" descr="R152-2008-09-05-TT0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04800"/>
            <a:ext cx="4343400" cy="410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18" name="Text Box 7"/>
          <p:cNvSpPr txBox="1">
            <a:spLocks noChangeArrowheads="1"/>
          </p:cNvSpPr>
          <p:nvPr/>
        </p:nvSpPr>
        <p:spPr bwMode="auto">
          <a:xfrm>
            <a:off x="2209800" y="304800"/>
            <a:ext cx="1981200" cy="136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r>
              <a:rPr lang="en-US" altLang="en-US" sz="1400"/>
              <a:t>waveform features form “clusters”</a:t>
            </a:r>
          </a:p>
          <a:p>
            <a:pPr algn="r" eaLnBrk="1" hangingPunct="1"/>
            <a:endParaRPr lang="en-US" altLang="en-US" sz="1400"/>
          </a:p>
          <a:p>
            <a:pPr algn="r" eaLnBrk="1" hangingPunct="1"/>
            <a:r>
              <a:rPr lang="en-US" altLang="en-US" sz="1400"/>
              <a:t>(each dot is a single waveform recorded across 4 wires) </a:t>
            </a:r>
          </a:p>
        </p:txBody>
      </p:sp>
    </p:spTree>
    <p:extLst>
      <p:ext uri="{BB962C8B-B14F-4D97-AF65-F5344CB8AC3E}">
        <p14:creationId xmlns:p14="http://schemas.microsoft.com/office/powerpoint/2010/main" val="215312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0" y="0"/>
            <a:ext cx="1828800" cy="914400"/>
          </a:xfrm>
          <a:prstGeom prst="rect">
            <a:avLst/>
          </a:prstGeom>
          <a:solidFill>
            <a:srgbClr val="99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52227" name="Rectangle 3"/>
          <p:cNvSpPr>
            <a:spLocks noChangeArrowheads="1"/>
          </p:cNvSpPr>
          <p:nvPr/>
        </p:nvSpPr>
        <p:spPr bwMode="auto">
          <a:xfrm>
            <a:off x="0" y="9144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0" y="18288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52229" name="Rectangle 5"/>
          <p:cNvSpPr>
            <a:spLocks noChangeArrowheads="1"/>
          </p:cNvSpPr>
          <p:nvPr/>
        </p:nvSpPr>
        <p:spPr bwMode="auto">
          <a:xfrm>
            <a:off x="0" y="27432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52230" name="Text Box 6"/>
          <p:cNvSpPr txBox="1">
            <a:spLocks noChangeArrowheads="1"/>
          </p:cNvSpPr>
          <p:nvPr/>
        </p:nvSpPr>
        <p:spPr bwMode="auto">
          <a:xfrm>
            <a:off x="-152400" y="3048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chemeClr val="bg2"/>
                </a:solidFill>
              </a:rPr>
              <a:t>1 electrode</a:t>
            </a:r>
          </a:p>
        </p:txBody>
      </p:sp>
      <p:sp>
        <p:nvSpPr>
          <p:cNvPr id="52231" name="Text Box 7"/>
          <p:cNvSpPr txBox="1">
            <a:spLocks noChangeArrowheads="1"/>
          </p:cNvSpPr>
          <p:nvPr/>
        </p:nvSpPr>
        <p:spPr bwMode="auto">
          <a:xfrm>
            <a:off x="-119063" y="1112838"/>
            <a:ext cx="2057401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2 pre-processing</a:t>
            </a:r>
          </a:p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(filtering, thresholding)</a:t>
            </a:r>
          </a:p>
        </p:txBody>
      </p:sp>
      <p:sp>
        <p:nvSpPr>
          <p:cNvPr id="52232" name="Text Box 8"/>
          <p:cNvSpPr txBox="1">
            <a:spLocks noChangeArrowheads="1"/>
          </p:cNvSpPr>
          <p:nvPr/>
        </p:nvSpPr>
        <p:spPr bwMode="auto">
          <a:xfrm>
            <a:off x="-114300" y="21336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3 spike sorting</a:t>
            </a:r>
          </a:p>
        </p:txBody>
      </p:sp>
      <p:sp>
        <p:nvSpPr>
          <p:cNvPr id="52233" name="Text Box 9"/>
          <p:cNvSpPr txBox="1">
            <a:spLocks noChangeArrowheads="1"/>
          </p:cNvSpPr>
          <p:nvPr/>
        </p:nvSpPr>
        <p:spPr bwMode="auto">
          <a:xfrm>
            <a:off x="-114300" y="30480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4 analysis</a:t>
            </a:r>
          </a:p>
        </p:txBody>
      </p:sp>
      <p:grpSp>
        <p:nvGrpSpPr>
          <p:cNvPr id="52234" name="Group 10"/>
          <p:cNvGrpSpPr>
            <a:grpSpLocks/>
          </p:cNvGrpSpPr>
          <p:nvPr/>
        </p:nvGrpSpPr>
        <p:grpSpPr bwMode="auto">
          <a:xfrm>
            <a:off x="4549775" y="466725"/>
            <a:ext cx="1219200" cy="447675"/>
            <a:chOff x="2866" y="294"/>
            <a:chExt cx="768" cy="282"/>
          </a:xfrm>
        </p:grpSpPr>
        <p:sp>
          <p:nvSpPr>
            <p:cNvPr id="52245" name="Rectangle 11"/>
            <p:cNvSpPr>
              <a:spLocks noChangeArrowheads="1"/>
            </p:cNvSpPr>
            <p:nvPr/>
          </p:nvSpPr>
          <p:spPr bwMode="auto">
            <a:xfrm>
              <a:off x="2866" y="294"/>
              <a:ext cx="768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9pPr>
            </a:lstStyle>
            <a:p>
              <a:pPr eaLnBrk="1" hangingPunct="1"/>
              <a:endParaRPr lang="en-CA" altLang="en-US"/>
            </a:p>
          </p:txBody>
        </p:sp>
        <p:sp>
          <p:nvSpPr>
            <p:cNvPr id="52246" name="Rectangle 12"/>
            <p:cNvSpPr>
              <a:spLocks noChangeArrowheads="1"/>
            </p:cNvSpPr>
            <p:nvPr/>
          </p:nvSpPr>
          <p:spPr bwMode="auto">
            <a:xfrm>
              <a:off x="3360" y="384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9pPr>
            </a:lstStyle>
            <a:p>
              <a:pPr eaLnBrk="1" hangingPunct="1"/>
              <a:endParaRPr lang="en-CA" altLang="en-US"/>
            </a:p>
          </p:txBody>
        </p:sp>
        <p:sp>
          <p:nvSpPr>
            <p:cNvPr id="52247" name="Rectangle 13"/>
            <p:cNvSpPr>
              <a:spLocks noChangeArrowheads="1"/>
            </p:cNvSpPr>
            <p:nvPr/>
          </p:nvSpPr>
          <p:spPr bwMode="auto">
            <a:xfrm>
              <a:off x="2880" y="384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30204" pitchFamily="34" charset="0"/>
                </a:defRPr>
              </a:lvl9pPr>
            </a:lstStyle>
            <a:p>
              <a:pPr eaLnBrk="1" hangingPunct="1"/>
              <a:endParaRPr lang="en-CA" altLang="en-US"/>
            </a:p>
          </p:txBody>
        </p:sp>
      </p:grpSp>
      <p:graphicFrame>
        <p:nvGraphicFramePr>
          <p:cNvPr id="52235" name="Object 14"/>
          <p:cNvGraphicFramePr>
            <a:graphicFrameLocks noChangeAspect="1"/>
          </p:cNvGraphicFramePr>
          <p:nvPr/>
        </p:nvGraphicFramePr>
        <p:xfrm>
          <a:off x="838200" y="4419600"/>
          <a:ext cx="828675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6" name="Image" r:id="rId4" imgW="1955556" imgH="3238095" progId="Photoshop.Image.8">
                  <p:embed/>
                </p:oleObj>
              </mc:Choice>
              <mc:Fallback>
                <p:oleObj name="Image" r:id="rId4" imgW="1955556" imgH="3238095" progId="Photoshop.Imag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419600"/>
                        <a:ext cx="828675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36" name="Text Box 15"/>
          <p:cNvSpPr txBox="1">
            <a:spLocks noChangeArrowheads="1"/>
          </p:cNvSpPr>
          <p:nvPr/>
        </p:nvSpPr>
        <p:spPr bwMode="auto">
          <a:xfrm>
            <a:off x="533400" y="4724400"/>
            <a:ext cx="381000" cy="160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1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2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3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52237" name="Text Box 16"/>
          <p:cNvSpPr txBox="1">
            <a:spLocks noChangeArrowheads="1"/>
          </p:cNvSpPr>
          <p:nvPr/>
        </p:nvSpPr>
        <p:spPr bwMode="auto">
          <a:xfrm>
            <a:off x="2552700" y="4724400"/>
            <a:ext cx="381000" cy="160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1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2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3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4</a:t>
            </a:r>
          </a:p>
        </p:txBody>
      </p:sp>
      <p:graphicFrame>
        <p:nvGraphicFramePr>
          <p:cNvPr id="52238" name="Object 17"/>
          <p:cNvGraphicFramePr>
            <a:graphicFrameLocks noChangeAspect="1"/>
          </p:cNvGraphicFramePr>
          <p:nvPr/>
        </p:nvGraphicFramePr>
        <p:xfrm>
          <a:off x="2933700" y="4756150"/>
          <a:ext cx="800100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7" name="Image" r:id="rId6" imgW="1752381" imgH="2946032" progId="Photoshop.Image.8">
                  <p:embed/>
                </p:oleObj>
              </mc:Choice>
              <mc:Fallback>
                <p:oleObj name="Image" r:id="rId6" imgW="1752381" imgH="2946032" progId="Photoshop.Imag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3700" y="4756150"/>
                        <a:ext cx="800100" cy="172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39" name="Text Box 7"/>
          <p:cNvSpPr txBox="1">
            <a:spLocks noChangeArrowheads="1"/>
          </p:cNvSpPr>
          <p:nvPr/>
        </p:nvSpPr>
        <p:spPr bwMode="auto">
          <a:xfrm>
            <a:off x="152400" y="3886200"/>
            <a:ext cx="19812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putative neuron </a:t>
            </a:r>
          </a:p>
          <a:p>
            <a:pPr algn="ctr" eaLnBrk="1" hangingPunct="1"/>
            <a:r>
              <a:rPr lang="en-US" altLang="en-US" sz="1400"/>
              <a:t>(“cluster”) 1</a:t>
            </a:r>
          </a:p>
        </p:txBody>
      </p:sp>
      <p:sp>
        <p:nvSpPr>
          <p:cNvPr id="52240" name="Text Box 7"/>
          <p:cNvSpPr txBox="1">
            <a:spLocks noChangeArrowheads="1"/>
          </p:cNvSpPr>
          <p:nvPr/>
        </p:nvSpPr>
        <p:spPr bwMode="auto">
          <a:xfrm>
            <a:off x="2209800" y="3886200"/>
            <a:ext cx="19812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putative neuron </a:t>
            </a:r>
          </a:p>
          <a:p>
            <a:pPr algn="ctr" eaLnBrk="1" hangingPunct="1"/>
            <a:r>
              <a:rPr lang="en-US" altLang="en-US" sz="1400"/>
              <a:t>(“cluster”) 2</a:t>
            </a:r>
          </a:p>
        </p:txBody>
      </p:sp>
      <p:pic>
        <p:nvPicPr>
          <p:cNvPr id="52241" name="Picture 20" descr="R152-2008-09-05-TT0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04800"/>
            <a:ext cx="4343400" cy="410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42" name="Text Box 7"/>
          <p:cNvSpPr txBox="1">
            <a:spLocks noChangeArrowheads="1"/>
          </p:cNvSpPr>
          <p:nvPr/>
        </p:nvSpPr>
        <p:spPr bwMode="auto">
          <a:xfrm>
            <a:off x="2209800" y="304800"/>
            <a:ext cx="1981200" cy="136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/>
            <a:r>
              <a:rPr lang="en-US" altLang="en-US" sz="1400"/>
              <a:t>waveform features form “clusters”</a:t>
            </a:r>
          </a:p>
          <a:p>
            <a:pPr algn="r" eaLnBrk="1" hangingPunct="1"/>
            <a:endParaRPr lang="en-US" altLang="en-US" sz="1400"/>
          </a:p>
          <a:p>
            <a:pPr algn="r" eaLnBrk="1" hangingPunct="1"/>
            <a:r>
              <a:rPr lang="en-US" altLang="en-US" sz="1400"/>
              <a:t>(each dot is a single waveform recorded across 4 wires) </a:t>
            </a:r>
          </a:p>
        </p:txBody>
      </p:sp>
      <p:sp>
        <p:nvSpPr>
          <p:cNvPr id="52243" name="Oval 22"/>
          <p:cNvSpPr>
            <a:spLocks noChangeArrowheads="1"/>
          </p:cNvSpPr>
          <p:nvPr/>
        </p:nvSpPr>
        <p:spPr bwMode="auto">
          <a:xfrm rot="819025">
            <a:off x="6781800" y="1949450"/>
            <a:ext cx="685800" cy="2286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/>
          </a:p>
        </p:txBody>
      </p:sp>
      <p:sp>
        <p:nvSpPr>
          <p:cNvPr id="52244" name="Oval 23"/>
          <p:cNvSpPr>
            <a:spLocks noChangeArrowheads="1"/>
          </p:cNvSpPr>
          <p:nvPr/>
        </p:nvSpPr>
        <p:spPr bwMode="auto">
          <a:xfrm rot="819025">
            <a:off x="7043738" y="2252663"/>
            <a:ext cx="685800" cy="228600"/>
          </a:xfrm>
          <a:prstGeom prst="ellips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415830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7"/>
          <p:cNvSpPr txBox="1">
            <a:spLocks noChangeArrowheads="1"/>
          </p:cNvSpPr>
          <p:nvPr/>
        </p:nvSpPr>
        <p:spPr bwMode="auto">
          <a:xfrm>
            <a:off x="2057400" y="381000"/>
            <a:ext cx="5181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b="1" u="sng"/>
              <a:t>histology: where was the recording from?</a:t>
            </a:r>
          </a:p>
        </p:txBody>
      </p:sp>
      <p:pic>
        <p:nvPicPr>
          <p:cNvPr id="53251" name="Picture 3" descr="Ainge_etal_his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981200"/>
            <a:ext cx="5867400" cy="468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2" name="Text Box 4"/>
          <p:cNvSpPr txBox="1">
            <a:spLocks noChangeArrowheads="1"/>
          </p:cNvSpPr>
          <p:nvPr/>
        </p:nvSpPr>
        <p:spPr bwMode="auto">
          <a:xfrm>
            <a:off x="6019800" y="2057400"/>
            <a:ext cx="2819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n-US" sz="1400">
                <a:solidFill>
                  <a:srgbClr val="B2B2B2"/>
                </a:solidFill>
                <a:latin typeface="Arial" panose="020B0604020202020204" pitchFamily="34" charset="0"/>
              </a:rPr>
              <a:t>Ainge et al. 2007</a:t>
            </a:r>
            <a:endParaRPr lang="en-GB" altLang="en-US" sz="1400">
              <a:solidFill>
                <a:srgbClr val="B2B2B2"/>
              </a:solidFill>
              <a:latin typeface="Arial" panose="020B0604020202020204" pitchFamily="34" charset="0"/>
            </a:endParaRPr>
          </a:p>
        </p:txBody>
      </p:sp>
      <p:pic>
        <p:nvPicPr>
          <p:cNvPr id="53253" name="Picture 5" descr="Bright%20Cryosta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285750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4" name="Text Box 6"/>
          <p:cNvSpPr txBox="1">
            <a:spLocks noChangeArrowheads="1"/>
          </p:cNvSpPr>
          <p:nvPr/>
        </p:nvSpPr>
        <p:spPr bwMode="auto">
          <a:xfrm>
            <a:off x="438150" y="35052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cryostat</a:t>
            </a:r>
            <a:endParaRPr lang="en-GB" altLang="en-US" sz="1400">
              <a:latin typeface="Arial" panose="020B0604020202020204" pitchFamily="34" charset="0"/>
            </a:endParaRPr>
          </a:p>
        </p:txBody>
      </p:sp>
      <p:sp>
        <p:nvSpPr>
          <p:cNvPr id="53255" name="Text Box 7"/>
          <p:cNvSpPr txBox="1">
            <a:spLocks noChangeArrowheads="1"/>
          </p:cNvSpPr>
          <p:nvPr/>
        </p:nvSpPr>
        <p:spPr bwMode="auto">
          <a:xfrm>
            <a:off x="1362075" y="6000750"/>
            <a:ext cx="1600200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coronal (40um) brain slice, rat hippocampus</a:t>
            </a:r>
            <a:endParaRPr lang="en-GB" altLang="en-US" sz="14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81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4"/>
          <p:cNvSpPr>
            <a:spLocks noChangeArrowheads="1"/>
          </p:cNvSpPr>
          <p:nvPr/>
        </p:nvSpPr>
        <p:spPr bwMode="auto">
          <a:xfrm>
            <a:off x="0" y="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54275" name="Rectangle 8"/>
          <p:cNvSpPr>
            <a:spLocks noChangeArrowheads="1"/>
          </p:cNvSpPr>
          <p:nvPr/>
        </p:nvSpPr>
        <p:spPr bwMode="auto">
          <a:xfrm>
            <a:off x="0" y="9144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54276" name="Rectangle 9"/>
          <p:cNvSpPr>
            <a:spLocks noChangeArrowheads="1"/>
          </p:cNvSpPr>
          <p:nvPr/>
        </p:nvSpPr>
        <p:spPr bwMode="auto">
          <a:xfrm>
            <a:off x="0" y="18288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54277" name="Rectangle 10"/>
          <p:cNvSpPr>
            <a:spLocks noChangeArrowheads="1"/>
          </p:cNvSpPr>
          <p:nvPr/>
        </p:nvSpPr>
        <p:spPr bwMode="auto">
          <a:xfrm>
            <a:off x="0" y="2743200"/>
            <a:ext cx="1828800" cy="914400"/>
          </a:xfrm>
          <a:prstGeom prst="rect">
            <a:avLst/>
          </a:prstGeom>
          <a:solidFill>
            <a:srgbClr val="B4E63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  <p:sp>
        <p:nvSpPr>
          <p:cNvPr id="54278" name="Text Box 11"/>
          <p:cNvSpPr txBox="1">
            <a:spLocks noChangeArrowheads="1"/>
          </p:cNvSpPr>
          <p:nvPr/>
        </p:nvSpPr>
        <p:spPr bwMode="auto">
          <a:xfrm>
            <a:off x="-152400" y="3048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1 electrode</a:t>
            </a:r>
          </a:p>
        </p:txBody>
      </p:sp>
      <p:sp>
        <p:nvSpPr>
          <p:cNvPr id="54279" name="Text Box 12"/>
          <p:cNvSpPr txBox="1">
            <a:spLocks noChangeArrowheads="1"/>
          </p:cNvSpPr>
          <p:nvPr/>
        </p:nvSpPr>
        <p:spPr bwMode="auto">
          <a:xfrm>
            <a:off x="-119063" y="1112838"/>
            <a:ext cx="2057401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2 pre-processing</a:t>
            </a:r>
          </a:p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(filtering, thresholding)</a:t>
            </a:r>
          </a:p>
        </p:txBody>
      </p:sp>
      <p:sp>
        <p:nvSpPr>
          <p:cNvPr id="54280" name="Text Box 13"/>
          <p:cNvSpPr txBox="1">
            <a:spLocks noChangeArrowheads="1"/>
          </p:cNvSpPr>
          <p:nvPr/>
        </p:nvSpPr>
        <p:spPr bwMode="auto">
          <a:xfrm>
            <a:off x="-114300" y="21336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A0A0A0"/>
                </a:solidFill>
              </a:rPr>
              <a:t>3 spike sorting</a:t>
            </a:r>
          </a:p>
        </p:txBody>
      </p:sp>
      <p:sp>
        <p:nvSpPr>
          <p:cNvPr id="54281" name="Text Box 14"/>
          <p:cNvSpPr txBox="1">
            <a:spLocks noChangeArrowheads="1"/>
          </p:cNvSpPr>
          <p:nvPr/>
        </p:nvSpPr>
        <p:spPr bwMode="auto">
          <a:xfrm>
            <a:off x="-114300" y="3048000"/>
            <a:ext cx="205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4 analysis</a:t>
            </a:r>
          </a:p>
        </p:txBody>
      </p:sp>
      <p:sp>
        <p:nvSpPr>
          <p:cNvPr id="54282" name="Text Box 7"/>
          <p:cNvSpPr txBox="1">
            <a:spLocks noChangeArrowheads="1"/>
          </p:cNvSpPr>
          <p:nvPr/>
        </p:nvSpPr>
        <p:spPr bwMode="auto">
          <a:xfrm>
            <a:off x="3048000" y="381000"/>
            <a:ext cx="426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b="1" u="sng"/>
              <a:t>output of the whole thing:</a:t>
            </a:r>
          </a:p>
        </p:txBody>
      </p:sp>
      <p:graphicFrame>
        <p:nvGraphicFramePr>
          <p:cNvPr id="54283" name="Object 11"/>
          <p:cNvGraphicFramePr>
            <a:graphicFrameLocks noChangeAspect="1"/>
          </p:cNvGraphicFramePr>
          <p:nvPr/>
        </p:nvGraphicFramePr>
        <p:xfrm>
          <a:off x="2133600" y="1143000"/>
          <a:ext cx="6096000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5" name="Image" r:id="rId4" imgW="14311111" imgH="3847619" progId="Photoshop.Image.8">
                  <p:embed/>
                </p:oleObj>
              </mc:Choice>
              <mc:Fallback>
                <p:oleObj name="Image" r:id="rId4" imgW="14311111" imgH="3847619" progId="Photoshop.Imag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1143000"/>
                        <a:ext cx="6096000" cy="163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84" name="Text Box 7"/>
          <p:cNvSpPr txBox="1">
            <a:spLocks noChangeArrowheads="1"/>
          </p:cNvSpPr>
          <p:nvPr/>
        </p:nvSpPr>
        <p:spPr bwMode="auto">
          <a:xfrm>
            <a:off x="3048000" y="2819400"/>
            <a:ext cx="4648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1. spike times of (putative) single neurons</a:t>
            </a:r>
          </a:p>
        </p:txBody>
      </p:sp>
      <p:pic>
        <p:nvPicPr>
          <p:cNvPr id="54285" name="Picture 13" descr="CSCplot_cleanedU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63" t="80701"/>
          <a:stretch>
            <a:fillRect/>
          </a:stretch>
        </p:blipFill>
        <p:spPr bwMode="auto">
          <a:xfrm>
            <a:off x="2590800" y="3657600"/>
            <a:ext cx="513715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4286" name="Text Box 7"/>
          <p:cNvSpPr txBox="1">
            <a:spLocks noChangeArrowheads="1"/>
          </p:cNvSpPr>
          <p:nvPr/>
        </p:nvSpPr>
        <p:spPr bwMode="auto">
          <a:xfrm>
            <a:off x="3048000" y="4800600"/>
            <a:ext cx="426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2. field potentials</a:t>
            </a:r>
          </a:p>
        </p:txBody>
      </p:sp>
      <p:sp>
        <p:nvSpPr>
          <p:cNvPr id="54287" name="Text Box 7"/>
          <p:cNvSpPr txBox="1">
            <a:spLocks noChangeArrowheads="1"/>
          </p:cNvSpPr>
          <p:nvPr/>
        </p:nvSpPr>
        <p:spPr bwMode="auto">
          <a:xfrm>
            <a:off x="2362200" y="5943600"/>
            <a:ext cx="5562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>
                <a:solidFill>
                  <a:schemeClr val="bg2"/>
                </a:solidFill>
              </a:rPr>
              <a:t>… from a freely moving animal</a:t>
            </a:r>
          </a:p>
        </p:txBody>
      </p:sp>
    </p:spTree>
    <p:extLst>
      <p:ext uri="{BB962C8B-B14F-4D97-AF65-F5344CB8AC3E}">
        <p14:creationId xmlns:p14="http://schemas.microsoft.com/office/powerpoint/2010/main" val="337223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7"/>
          <p:cNvSpPr txBox="1">
            <a:spLocks noChangeArrowheads="1"/>
          </p:cNvSpPr>
          <p:nvPr/>
        </p:nvSpPr>
        <p:spPr bwMode="auto">
          <a:xfrm>
            <a:off x="2438400" y="381000"/>
            <a:ext cx="4267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algn="ctr" eaLnBrk="1" hangingPunct="1"/>
            <a:r>
              <a:rPr lang="en-US" altLang="en-US" b="1" u="sng" dirty="0"/>
              <a:t>relating neural activity to behavior:</a:t>
            </a:r>
          </a:p>
          <a:p>
            <a:pPr algn="ctr" eaLnBrk="1" hangingPunct="1"/>
            <a:r>
              <a:rPr lang="en-US" altLang="en-US" b="1" u="sng" dirty="0"/>
              <a:t>place cell</a:t>
            </a:r>
          </a:p>
        </p:txBody>
      </p:sp>
      <p:pic>
        <p:nvPicPr>
          <p:cNvPr id="56323" name="Picture 6" descr="placeCellBlac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62088"/>
            <a:ext cx="5722938" cy="438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4" name="Text Box 7"/>
          <p:cNvSpPr txBox="1">
            <a:spLocks noChangeArrowheads="1"/>
          </p:cNvSpPr>
          <p:nvPr/>
        </p:nvSpPr>
        <p:spPr bwMode="auto">
          <a:xfrm>
            <a:off x="609600" y="6096000"/>
            <a:ext cx="1828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30204" pitchFamily="34" charset="0"/>
              </a:defRPr>
            </a:lvl9pPr>
          </a:lstStyle>
          <a:p>
            <a:pPr eaLnBrk="1" hangingPunct="1"/>
            <a:r>
              <a:rPr lang="en-US" altLang="en-US"/>
              <a:t>“place field”</a:t>
            </a:r>
            <a:endParaRPr lang="en-GB" altLang="en-US"/>
          </a:p>
        </p:txBody>
      </p:sp>
      <p:pic>
        <p:nvPicPr>
          <p:cNvPr id="56325" name="Picture 8" descr="maze_linearize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78"/>
          <a:stretch>
            <a:fillRect/>
          </a:stretch>
        </p:blipFill>
        <p:spPr bwMode="auto">
          <a:xfrm>
            <a:off x="7391400" y="533400"/>
            <a:ext cx="153035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6" name="Line 9"/>
          <p:cNvSpPr>
            <a:spLocks noChangeShapeType="1"/>
          </p:cNvSpPr>
          <p:nvPr/>
        </p:nvSpPr>
        <p:spPr bwMode="auto">
          <a:xfrm flipV="1">
            <a:off x="1371600" y="5562600"/>
            <a:ext cx="4572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6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3"/>
          <p:cNvSpPr>
            <a:spLocks/>
          </p:cNvSpPr>
          <p:nvPr/>
        </p:nvSpPr>
        <p:spPr bwMode="auto">
          <a:xfrm>
            <a:off x="4732734" y="6536531"/>
            <a:ext cx="4339828" cy="26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24" bIns="0"/>
          <a:lstStyle/>
          <a:p>
            <a:pPr marL="40182" algn="ctr"/>
            <a:r>
              <a:rPr lang="en-US" sz="1400">
                <a:cs typeface="Arial" charset="0"/>
              </a:rPr>
              <a:t>Santhanam, Ryu, Yu, Afshar &amp; Shenoy, </a:t>
            </a:r>
            <a:r>
              <a:rPr lang="en-US" sz="1400" i="1">
                <a:cs typeface="Arial" charset="0"/>
              </a:rPr>
              <a:t>Nature </a:t>
            </a:r>
            <a:r>
              <a:rPr lang="en-US" sz="1400">
                <a:cs typeface="Arial" charset="0"/>
              </a:rPr>
              <a:t>2006.</a:t>
            </a:r>
          </a:p>
        </p:txBody>
      </p:sp>
      <p:sp>
        <p:nvSpPr>
          <p:cNvPr id="75780" name="Rectangle 5"/>
          <p:cNvSpPr>
            <a:spLocks/>
          </p:cNvSpPr>
          <p:nvPr/>
        </p:nvSpPr>
        <p:spPr bwMode="auto">
          <a:xfrm>
            <a:off x="1963416" y="1143000"/>
            <a:ext cx="495298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8" bIns="0">
            <a:spAutoFit/>
          </a:bodyPr>
          <a:lstStyle/>
          <a:p>
            <a:pPr marL="40182"/>
            <a:r>
              <a:rPr lang="en-US" sz="1700" b="1">
                <a:solidFill>
                  <a:srgbClr val="FF0000"/>
                </a:solidFill>
                <a:cs typeface="Arial" charset="0"/>
              </a:rPr>
              <a:t>Approximately 5.0 bps (~10 words/min equivalent)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dirty="0">
                <a:cs typeface="Arial" charset="0"/>
              </a:rPr>
              <a:t>High-performance brain-controlled </a:t>
            </a:r>
            <a:r>
              <a:rPr lang="en-US" sz="2700">
                <a:cs typeface="Arial" charset="0"/>
              </a:rPr>
              <a:t>target </a:t>
            </a:r>
            <a:r>
              <a:rPr lang="en-US" sz="2700" smtClean="0">
                <a:cs typeface="Arial" charset="0"/>
              </a:rPr>
              <a:t>selection</a:t>
            </a:r>
            <a:endParaRPr lang="en-US" dirty="0"/>
          </a:p>
        </p:txBody>
      </p:sp>
      <p:pic>
        <p:nvPicPr>
          <p:cNvPr id="3" name="nature04968-s4.mp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2538" y="1600200"/>
            <a:ext cx="6637337" cy="4525963"/>
          </a:xfrm>
        </p:spPr>
      </p:pic>
    </p:spTree>
    <p:extLst>
      <p:ext uri="{BB962C8B-B14F-4D97-AF65-F5344CB8AC3E}">
        <p14:creationId xmlns:p14="http://schemas.microsoft.com/office/powerpoint/2010/main" val="944106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514600"/>
            <a:ext cx="3606800" cy="3454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743200"/>
            <a:ext cx="3771900" cy="33909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 (HMM) Example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98558" y="1880364"/>
            <a:ext cx="7346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Learn a discrete state Hidden Markov model from </a:t>
            </a:r>
            <a:r>
              <a:rPr lang="en-US" sz="2000" i="1" smtClean="0"/>
              <a:t>ripple activity</a:t>
            </a:r>
            <a:endParaRPr lang="en-US" sz="2000" i="1"/>
          </a:p>
        </p:txBody>
      </p:sp>
    </p:spTree>
    <p:extLst>
      <p:ext uri="{BB962C8B-B14F-4D97-AF65-F5344CB8AC3E}">
        <p14:creationId xmlns:p14="http://schemas.microsoft.com/office/powerpoint/2010/main" val="5312569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the states represent?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DE422-00BC-4A04-A0F8-D7490E3B0C0D}" type="slidenum">
              <a:rPr lang="en-CA" smtClean="0">
                <a:solidFill>
                  <a:srgbClr val="7F7F7F"/>
                </a:solidFill>
              </a:rPr>
              <a:pPr/>
              <a:t>61</a:t>
            </a:fld>
            <a:endParaRPr lang="en-CA" dirty="0">
              <a:solidFill>
                <a:srgbClr val="7F7F7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7"/>
            <a:ext cx="5498275" cy="53038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55475" y="1828800"/>
            <a:ext cx="27313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Decode activity during running and assign  location to latent state. This yields a “virtual tuning curve” for each state.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029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Observation Model</a:t>
            </a:r>
          </a:p>
        </p:txBody>
      </p:sp>
      <p:sp>
        <p:nvSpPr>
          <p:cNvPr id="17410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E8DB917-E5AE-8D4F-B729-C6BF41804AF6}" type="slidenum">
              <a:rPr lang="en-US" altLang="en-US" sz="1200">
                <a:solidFill>
                  <a:srgbClr val="898989"/>
                </a:solidFill>
                <a:latin typeface="Gill Sans" charset="0"/>
                <a:ea typeface="ヒラギノ角ゴ ProN W3" charset="-128"/>
              </a:rPr>
              <a:pPr>
                <a:spcBef>
                  <a:spcPct val="0"/>
                </a:spcBef>
                <a:buFontTx/>
                <a:buNone/>
              </a:pPr>
              <a:t>62</a:t>
            </a:fld>
            <a:endParaRPr lang="en-US" altLang="en-US" sz="1200">
              <a:solidFill>
                <a:srgbClr val="898989"/>
              </a:solidFill>
              <a:latin typeface="Gill Sans" charset="0"/>
              <a:ea typeface="ヒラギノ角ゴ ProN W3" charset="-128"/>
            </a:endParaRPr>
          </a:p>
        </p:txBody>
      </p:sp>
      <p:pic>
        <p:nvPicPr>
          <p:cNvPr id="17411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962400"/>
            <a:ext cx="71501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514600"/>
            <a:ext cx="4267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307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Full Model</a:t>
            </a:r>
          </a:p>
        </p:txBody>
      </p:sp>
      <p:sp>
        <p:nvSpPr>
          <p:cNvPr id="22530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A4FE086-9274-1B49-835C-72689E8EA325}" type="slidenum">
              <a:rPr lang="en-US" altLang="en-US" sz="1200">
                <a:solidFill>
                  <a:srgbClr val="898989"/>
                </a:solidFill>
                <a:latin typeface="Gill Sans" charset="0"/>
                <a:ea typeface="ヒラギノ角ゴ ProN W3" charset="-128"/>
              </a:rPr>
              <a:pPr>
                <a:spcBef>
                  <a:spcPct val="0"/>
                </a:spcBef>
                <a:buFontTx/>
                <a:buNone/>
              </a:pPr>
              <a:t>63</a:t>
            </a:fld>
            <a:endParaRPr lang="en-US" altLang="en-US" sz="1200">
              <a:solidFill>
                <a:srgbClr val="898989"/>
              </a:solidFill>
              <a:latin typeface="Gill Sans" charset="0"/>
              <a:ea typeface="ヒラギノ角ゴ ProN W3" charset="-128"/>
            </a:endParaRPr>
          </a:p>
        </p:txBody>
      </p:sp>
      <p:pic>
        <p:nvPicPr>
          <p:cNvPr id="2253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514600"/>
            <a:ext cx="5283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400" y="3429000"/>
            <a:ext cx="31877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3" name="TextBox 6"/>
          <p:cNvSpPr txBox="1">
            <a:spLocks noChangeArrowheads="1"/>
          </p:cNvSpPr>
          <p:nvPr/>
        </p:nvSpPr>
        <p:spPr bwMode="auto">
          <a:xfrm>
            <a:off x="-6350" y="4343400"/>
            <a:ext cx="922655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200">
                <a:solidFill>
                  <a:srgbClr val="000000"/>
                </a:solidFill>
                <a:latin typeface="Gill Sans" charset="0"/>
                <a:ea typeface="ヒラギノ角ゴ ProN W3" charset="-128"/>
              </a:rPr>
              <a:t>What are the conditional independences?</a:t>
            </a:r>
          </a:p>
        </p:txBody>
      </p:sp>
      <p:pic>
        <p:nvPicPr>
          <p:cNvPr id="22534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600200"/>
            <a:ext cx="4267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588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What about Poisson observations?</a:t>
            </a:r>
          </a:p>
        </p:txBody>
      </p:sp>
      <p:sp>
        <p:nvSpPr>
          <p:cNvPr id="34818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43B2CF3-B721-0A4D-9C06-277191BC087C}" type="slidenum">
              <a:rPr lang="en-US" altLang="en-US" sz="1200">
                <a:solidFill>
                  <a:srgbClr val="898989"/>
                </a:solidFill>
                <a:latin typeface="Gill Sans" charset="0"/>
                <a:ea typeface="ヒラギノ角ゴ ProN W3" charset="-128"/>
              </a:rPr>
              <a:pPr>
                <a:spcBef>
                  <a:spcPct val="0"/>
                </a:spcBef>
                <a:buFontTx/>
                <a:buNone/>
              </a:pPr>
              <a:t>64</a:t>
            </a:fld>
            <a:endParaRPr lang="en-US" altLang="en-US" sz="1200">
              <a:solidFill>
                <a:srgbClr val="898989"/>
              </a:solidFill>
              <a:latin typeface="Gill Sans" charset="0"/>
              <a:ea typeface="ヒラギノ角ゴ ProN W3" charset="-128"/>
            </a:endParaRPr>
          </a:p>
        </p:txBody>
      </p:sp>
      <p:pic>
        <p:nvPicPr>
          <p:cNvPr id="3481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276600"/>
            <a:ext cx="5283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400" y="4267200"/>
            <a:ext cx="31877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286000"/>
            <a:ext cx="71501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970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Decoding – Laplace approx.</a:t>
            </a:r>
          </a:p>
        </p:txBody>
      </p:sp>
      <p:sp>
        <p:nvSpPr>
          <p:cNvPr id="3584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One-step prediction</a:t>
            </a:r>
          </a:p>
          <a:p>
            <a:endParaRPr lang="en-US" altLang="en-US">
              <a:ea typeface="ＭＳ Ｐゴシック" charset="-128"/>
            </a:endParaRPr>
          </a:p>
          <a:p>
            <a:endParaRPr lang="en-US" altLang="en-US">
              <a:ea typeface="ＭＳ Ｐゴシック" charset="-128"/>
            </a:endParaRPr>
          </a:p>
          <a:p>
            <a:endParaRPr lang="en-US" altLang="en-US">
              <a:ea typeface="ＭＳ Ｐゴシック" charset="-128"/>
            </a:endParaRPr>
          </a:p>
          <a:p>
            <a:r>
              <a:rPr lang="en-US" altLang="en-US">
                <a:ea typeface="ＭＳ Ｐゴシック" charset="-128"/>
              </a:rPr>
              <a:t>Measurement update</a:t>
            </a:r>
          </a:p>
        </p:txBody>
      </p:sp>
      <p:sp>
        <p:nvSpPr>
          <p:cNvPr id="35843" name="Slide Number Placeholder 2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777163" y="6356350"/>
            <a:ext cx="909637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A5EC428-F1AD-EB4B-985D-D45213BDD2AF}" type="slidenum">
              <a:rPr lang="en-US" altLang="en-US" sz="1200">
                <a:solidFill>
                  <a:srgbClr val="898989"/>
                </a:solidFill>
                <a:latin typeface="Gill Sans" charset="0"/>
                <a:ea typeface="ヒラギノ角ゴ ProN W3" charset="-128"/>
              </a:rPr>
              <a:pPr>
                <a:spcBef>
                  <a:spcPct val="0"/>
                </a:spcBef>
                <a:buFontTx/>
                <a:buNone/>
              </a:pPr>
              <a:t>65</a:t>
            </a:fld>
            <a:endParaRPr lang="en-US" altLang="en-US" sz="1200">
              <a:solidFill>
                <a:srgbClr val="898989"/>
              </a:solidFill>
              <a:latin typeface="Gill Sans" charset="0"/>
              <a:ea typeface="ヒラギノ角ゴ ProN W3" charset="-128"/>
            </a:endParaRPr>
          </a:p>
        </p:txBody>
      </p:sp>
      <p:pic>
        <p:nvPicPr>
          <p:cNvPr id="3584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2200"/>
            <a:ext cx="9144000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495800"/>
            <a:ext cx="6819900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1295400" y="4343400"/>
            <a:ext cx="2514600" cy="13716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7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Laplace Approximation</a:t>
            </a:r>
          </a:p>
        </p:txBody>
      </p:sp>
      <p:sp>
        <p:nvSpPr>
          <p:cNvPr id="3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blipFill rotWithShape="0">
            <a:blip r:embed="rId2"/>
            <a:stretch>
              <a:fillRect l="-1704" t="-1617"/>
            </a:stretch>
          </a:blipFill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50179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777163" y="6356350"/>
            <a:ext cx="909637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99141ADF-EA17-184D-8D41-BDF8E4539B71}" type="slidenum">
              <a:rPr lang="en-US" altLang="en-US" sz="1200">
                <a:solidFill>
                  <a:srgbClr val="898989"/>
                </a:solidFill>
              </a:rPr>
              <a:pPr/>
              <a:t>66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5018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352800"/>
            <a:ext cx="32639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700" y="3181350"/>
            <a:ext cx="3937000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81629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Laplace Approximation 2</a:t>
            </a:r>
          </a:p>
        </p:txBody>
      </p:sp>
      <p:sp>
        <p:nvSpPr>
          <p:cNvPr id="3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blipFill rotWithShape="0">
            <a:blip r:embed="rId2"/>
            <a:stretch>
              <a:fillRect l="-1704" t="-1617"/>
            </a:stretch>
          </a:blipFill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51203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777163" y="6356350"/>
            <a:ext cx="909637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437D4715-3184-FA4E-9F80-FBE19664A9B8}" type="slidenum">
              <a:rPr lang="en-US" altLang="en-US" sz="1200">
                <a:solidFill>
                  <a:srgbClr val="898989"/>
                </a:solidFill>
              </a:rPr>
              <a:pPr/>
              <a:t>67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51204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19400"/>
            <a:ext cx="5745163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5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567113"/>
            <a:ext cx="3394075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6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73638"/>
            <a:ext cx="4648200" cy="8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7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568575"/>
            <a:ext cx="3111500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8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988" y="4022725"/>
            <a:ext cx="28448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3129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Laplace Approximation 3</a:t>
            </a:r>
          </a:p>
        </p:txBody>
      </p:sp>
      <p:sp>
        <p:nvSpPr>
          <p:cNvPr id="5222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Approximate the normalizing constant with the Gaussian’s normalizing constant</a:t>
            </a: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777163" y="6356350"/>
            <a:ext cx="909637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9E89EC75-48CF-DA4A-8B7D-FDA76FC7C77A}" type="slidenum">
              <a:rPr lang="en-US" altLang="en-US" sz="1200">
                <a:solidFill>
                  <a:srgbClr val="898989"/>
                </a:solidFill>
              </a:rPr>
              <a:pPr/>
              <a:t>68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5222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252788"/>
            <a:ext cx="29845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9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550" y="2895600"/>
            <a:ext cx="2819400" cy="227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718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Laplace Approximation – </a:t>
            </a:r>
            <a:r>
              <a:rPr lang="en-US" altLang="x-none" i="1">
                <a:ea typeface="ＭＳ Ｐゴシック" charset="-128"/>
              </a:rPr>
              <a:t>K</a:t>
            </a:r>
            <a:r>
              <a:rPr lang="en-US" altLang="x-none">
                <a:ea typeface="ＭＳ Ｐゴシック" charset="-128"/>
              </a:rPr>
              <a:t>-dim</a:t>
            </a:r>
          </a:p>
        </p:txBody>
      </p:sp>
      <p:sp>
        <p:nvSpPr>
          <p:cNvPr id="3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blipFill rotWithShape="0">
            <a:blip r:embed="rId2"/>
            <a:stretch>
              <a:fillRect l="-1704" t="-1752"/>
            </a:stretch>
          </a:blipFill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53251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777163" y="6356350"/>
            <a:ext cx="909637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44199768-B2DD-EB48-912F-5A8C42C0126A}" type="slidenum">
              <a:rPr lang="en-US" altLang="en-US" sz="1200">
                <a:solidFill>
                  <a:srgbClr val="898989"/>
                </a:solidFill>
              </a:rPr>
              <a:pPr/>
              <a:t>69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5325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63" y="2743200"/>
            <a:ext cx="4699000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3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3" y="3933825"/>
            <a:ext cx="7531100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4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3" y="4911725"/>
            <a:ext cx="7493000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4196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Decoding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3000" b="1" dirty="0" smtClean="0">
                <a:solidFill>
                  <a:schemeClr val="accent1"/>
                </a:solidFill>
              </a:rPr>
              <a:t>Supervised Learning</a:t>
            </a:r>
          </a:p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000" dirty="0" smtClean="0"/>
              <a:t>Minimize error!!</a:t>
            </a:r>
          </a:p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000" dirty="0" smtClean="0"/>
              <a:t>Continuous vs Discrete decoding </a:t>
            </a:r>
            <a:br>
              <a:rPr lang="en-US" sz="3000" dirty="0" smtClean="0"/>
            </a:br>
            <a:r>
              <a:rPr lang="en-US" sz="3000" dirty="0" smtClean="0"/>
              <a:t>(parametric vs nonparametric)</a:t>
            </a:r>
          </a:p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000" dirty="0" smtClean="0"/>
              <a:t>Probabilistic generative model of neural activity (Bayesian)</a:t>
            </a:r>
          </a:p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000" dirty="0" smtClean="0"/>
              <a:t>Probabilistic generative model of both neural activity </a:t>
            </a:r>
            <a:r>
              <a:rPr lang="en-US" dirty="0" smtClean="0"/>
              <a:t>and decoded variable (e.g., </a:t>
            </a:r>
            <a:r>
              <a:rPr lang="en-US" dirty="0" err="1" smtClean="0"/>
              <a:t>Kalman</a:t>
            </a:r>
            <a:r>
              <a:rPr lang="en-US" dirty="0" smtClean="0"/>
              <a:t> filter)</a:t>
            </a:r>
          </a:p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3000" b="1" dirty="0" smtClean="0">
                <a:solidFill>
                  <a:schemeClr val="accent1"/>
                </a:solidFill>
              </a:rPr>
              <a:t>Unsupervised Learning</a:t>
            </a:r>
          </a:p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000" dirty="0" smtClean="0"/>
              <a:t>Techniques for when the variable being decoded is not known (e.g., EM algorithm, Hidden Markov Model).</a:t>
            </a:r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DE422-00BC-4A04-A0F8-D7490E3B0C0D}" type="slidenum">
              <a:rPr lang="en-CA" smtClean="0">
                <a:solidFill>
                  <a:srgbClr val="7F7F7F"/>
                </a:solidFill>
              </a:rPr>
              <a:pPr/>
              <a:t>7</a:t>
            </a:fld>
            <a:endParaRPr lang="en-CA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3734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AEDC553-DABC-9849-AE4C-27A0C775E467}" type="slidenum">
              <a:rPr lang="en-US" altLang="en-US" sz="1200">
                <a:solidFill>
                  <a:srgbClr val="898989"/>
                </a:solidFill>
                <a:latin typeface="Gill Sans" charset="0"/>
                <a:ea typeface="ヒラギノ角ゴ ProN W3" charset="-128"/>
              </a:rPr>
              <a:pPr>
                <a:spcBef>
                  <a:spcPct val="0"/>
                </a:spcBef>
                <a:buFontTx/>
                <a:buNone/>
              </a:pPr>
              <a:t>70</a:t>
            </a:fld>
            <a:endParaRPr lang="en-US" altLang="en-US" sz="1200">
              <a:solidFill>
                <a:srgbClr val="898989"/>
              </a:solidFill>
              <a:latin typeface="Gill Sans" charset="0"/>
              <a:ea typeface="ヒラギノ角ゴ ProN W3" charset="-128"/>
            </a:endParaRPr>
          </a:p>
        </p:txBody>
      </p:sp>
      <p:pic>
        <p:nvPicPr>
          <p:cNvPr id="4505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9120188" cy="473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What if no distributions </a:t>
            </a:r>
            <a:r>
              <a:rPr lang="en-US" altLang="en-US" smtClean="0">
                <a:ea typeface="ＭＳ Ｐゴシック" charset="-128"/>
              </a:rPr>
              <a:t>are nice: Particle </a:t>
            </a:r>
            <a:r>
              <a:rPr lang="en-US" altLang="en-US" dirty="0" smtClean="0">
                <a:ea typeface="ＭＳ Ｐゴシック" charset="-128"/>
              </a:rPr>
              <a:t>Filter</a:t>
            </a:r>
            <a:endParaRPr lang="en-US" alt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8701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Simple encoding model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19458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27AC8C4-F28E-DB4B-BD85-BCCF483B27F6}" type="slidenum">
              <a:rPr lang="en-US" altLang="en-US" sz="1200">
                <a:solidFill>
                  <a:srgbClr val="898989"/>
                </a:solidFill>
                <a:latin typeface="Gill Sans" charset="0"/>
                <a:ea typeface="ヒラギノ角ゴ ProN W3" charset="-128"/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200">
              <a:solidFill>
                <a:srgbClr val="898989"/>
              </a:solidFill>
              <a:latin typeface="Gill Sans" charset="0"/>
              <a:ea typeface="ヒラギノ角ゴ ProN W3" charset="-128"/>
            </a:endParaRPr>
          </a:p>
        </p:txBody>
      </p:sp>
      <p:grpSp>
        <p:nvGrpSpPr>
          <p:cNvPr id="19464" name="Group 14"/>
          <p:cNvGrpSpPr>
            <a:grpSpLocks/>
          </p:cNvGrpSpPr>
          <p:nvPr/>
        </p:nvGrpSpPr>
        <p:grpSpPr bwMode="auto">
          <a:xfrm>
            <a:off x="990600" y="1968500"/>
            <a:ext cx="914400" cy="914400"/>
            <a:chOff x="1627080" y="1944213"/>
            <a:chExt cx="914400" cy="914400"/>
          </a:xfrm>
        </p:grpSpPr>
        <p:sp>
          <p:nvSpPr>
            <p:cNvPr id="9" name="Oval 8"/>
            <p:cNvSpPr/>
            <p:nvPr/>
          </p:nvSpPr>
          <p:spPr>
            <a:xfrm>
              <a:off x="1627080" y="1944213"/>
              <a:ext cx="914400" cy="9144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pic>
          <p:nvPicPr>
            <p:cNvPr id="19473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0400" y="2286000"/>
              <a:ext cx="431800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24" name="Straight Arrow Connector 23"/>
          <p:cNvCxnSpPr>
            <a:cxnSpLocks noChangeShapeType="1"/>
            <a:stCxn id="9" idx="4"/>
            <a:endCxn id="17" idx="0"/>
          </p:cNvCxnSpPr>
          <p:nvPr/>
        </p:nvCxnSpPr>
        <p:spPr bwMode="auto">
          <a:xfrm flipH="1">
            <a:off x="976109" y="2882900"/>
            <a:ext cx="471691" cy="1032568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TextBox 29"/>
          <p:cNvSpPr txBox="1"/>
          <p:nvPr/>
        </p:nvSpPr>
        <p:spPr>
          <a:xfrm>
            <a:off x="3288694" y="1739951"/>
            <a:ext cx="2362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mtClean="0">
                <a:solidFill>
                  <a:prstClr val="black"/>
                </a:solidFill>
                <a:latin typeface="Helvetica"/>
              </a:rPr>
              <a:t>Here </a:t>
            </a:r>
            <a:r>
              <a:rPr lang="en-US" dirty="0" smtClean="0">
                <a:solidFill>
                  <a:prstClr val="black"/>
                </a:solidFill>
                <a:latin typeface="Helvetica"/>
              </a:rPr>
              <a:t>“z” is the variable being decoded and each “n” is the binned activity of a single neuron.</a:t>
            </a:r>
            <a:endParaRPr lang="en-CA" dirty="0">
              <a:solidFill>
                <a:prstClr val="black"/>
              </a:solidFill>
              <a:latin typeface="Helvetica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18909" y="3915468"/>
            <a:ext cx="914400" cy="914400"/>
            <a:chOff x="990600" y="3810000"/>
            <a:chExt cx="914400" cy="914400"/>
          </a:xfrm>
        </p:grpSpPr>
        <p:sp>
          <p:nvSpPr>
            <p:cNvPr id="17" name="Oval 16"/>
            <p:cNvSpPr/>
            <p:nvPr/>
          </p:nvSpPr>
          <p:spPr bwMode="auto">
            <a:xfrm>
              <a:off x="990600" y="3810000"/>
              <a:ext cx="914400" cy="9144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4551" y="4011957"/>
              <a:ext cx="406497" cy="510485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1293920" y="4829868"/>
            <a:ext cx="914400" cy="914400"/>
            <a:chOff x="4001845" y="2863379"/>
            <a:chExt cx="914400" cy="914400"/>
          </a:xfrm>
        </p:grpSpPr>
        <p:sp>
          <p:nvSpPr>
            <p:cNvPr id="50" name="Oval 49"/>
            <p:cNvSpPr/>
            <p:nvPr/>
          </p:nvSpPr>
          <p:spPr bwMode="auto">
            <a:xfrm>
              <a:off x="4001845" y="2863379"/>
              <a:ext cx="914400" cy="9144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63883" y="3081062"/>
              <a:ext cx="390325" cy="479035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3019428" y="4829868"/>
            <a:ext cx="914400" cy="914400"/>
            <a:chOff x="2751668" y="2868417"/>
            <a:chExt cx="914400" cy="914400"/>
          </a:xfrm>
        </p:grpSpPr>
        <p:sp>
          <p:nvSpPr>
            <p:cNvPr id="48" name="Oval 47"/>
            <p:cNvSpPr/>
            <p:nvPr/>
          </p:nvSpPr>
          <p:spPr bwMode="auto">
            <a:xfrm>
              <a:off x="2751668" y="2868417"/>
              <a:ext cx="914400" cy="9144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09270" y="3086099"/>
              <a:ext cx="399196" cy="479036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287736" y="3926340"/>
            <a:ext cx="914400" cy="914400"/>
            <a:chOff x="4001845" y="1693464"/>
            <a:chExt cx="914400" cy="914400"/>
          </a:xfrm>
        </p:grpSpPr>
        <p:sp>
          <p:nvSpPr>
            <p:cNvPr id="49" name="Oval 48"/>
            <p:cNvSpPr/>
            <p:nvPr/>
          </p:nvSpPr>
          <p:spPr bwMode="auto">
            <a:xfrm>
              <a:off x="4001845" y="1693464"/>
              <a:ext cx="914400" cy="9144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97350" y="1906711"/>
              <a:ext cx="523391" cy="487907"/>
            </a:xfrm>
            <a:prstGeom prst="rect">
              <a:avLst/>
            </a:prstGeom>
          </p:spPr>
        </p:pic>
      </p:grpSp>
      <p:sp>
        <p:nvSpPr>
          <p:cNvPr id="59" name="TextBox 31"/>
          <p:cNvSpPr txBox="1">
            <a:spLocks noChangeArrowheads="1"/>
          </p:cNvSpPr>
          <p:nvPr/>
        </p:nvSpPr>
        <p:spPr bwMode="auto">
          <a:xfrm>
            <a:off x="3390900" y="3756025"/>
            <a:ext cx="723900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00" dirty="0">
                <a:solidFill>
                  <a:srgbClr val="000000"/>
                </a:solidFill>
                <a:latin typeface="Gill Sans" charset="0"/>
                <a:ea typeface="ヒラギノ角ゴ ProN W3" charset="-128"/>
              </a:rPr>
              <a:t>…</a:t>
            </a:r>
          </a:p>
        </p:txBody>
      </p:sp>
      <p:cxnSp>
        <p:nvCxnSpPr>
          <p:cNvPr id="60" name="Straight Arrow Connector 59"/>
          <p:cNvCxnSpPr>
            <a:cxnSpLocks noChangeShapeType="1"/>
            <a:stCxn id="9" idx="4"/>
            <a:endCxn id="50" idx="0"/>
          </p:cNvCxnSpPr>
          <p:nvPr/>
        </p:nvCxnSpPr>
        <p:spPr bwMode="auto">
          <a:xfrm>
            <a:off x="1447800" y="2882900"/>
            <a:ext cx="303320" cy="1946968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Straight Arrow Connector 62"/>
          <p:cNvCxnSpPr>
            <a:cxnSpLocks noChangeShapeType="1"/>
            <a:stCxn id="9" idx="4"/>
            <a:endCxn id="51" idx="1"/>
          </p:cNvCxnSpPr>
          <p:nvPr/>
        </p:nvCxnSpPr>
        <p:spPr bwMode="auto">
          <a:xfrm>
            <a:off x="1447800" y="2882900"/>
            <a:ext cx="755042" cy="1166479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Straight Arrow Connector 65"/>
          <p:cNvCxnSpPr>
            <a:cxnSpLocks noChangeShapeType="1"/>
            <a:stCxn id="9" idx="4"/>
            <a:endCxn id="48" idx="1"/>
          </p:cNvCxnSpPr>
          <p:nvPr/>
        </p:nvCxnSpPr>
        <p:spPr bwMode="auto">
          <a:xfrm>
            <a:off x="1447800" y="2882900"/>
            <a:ext cx="1705539" cy="2080879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Straight Arrow Connector 68"/>
          <p:cNvCxnSpPr>
            <a:cxnSpLocks noChangeShapeType="1"/>
            <a:stCxn id="9" idx="4"/>
            <a:endCxn id="49" idx="1"/>
          </p:cNvCxnSpPr>
          <p:nvPr/>
        </p:nvCxnSpPr>
        <p:spPr bwMode="auto">
          <a:xfrm>
            <a:off x="1447800" y="2882900"/>
            <a:ext cx="2973847" cy="1177351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4" name="Group 13"/>
          <p:cNvGrpSpPr/>
          <p:nvPr/>
        </p:nvGrpSpPr>
        <p:grpSpPr>
          <a:xfrm>
            <a:off x="2068931" y="3915468"/>
            <a:ext cx="914400" cy="914400"/>
            <a:chOff x="3744209" y="3832504"/>
            <a:chExt cx="914400" cy="914400"/>
          </a:xfrm>
        </p:grpSpPr>
        <p:sp>
          <p:nvSpPr>
            <p:cNvPr id="51" name="Oval 50"/>
            <p:cNvSpPr/>
            <p:nvPr/>
          </p:nvSpPr>
          <p:spPr bwMode="auto">
            <a:xfrm>
              <a:off x="3744209" y="3832504"/>
              <a:ext cx="914400" cy="9144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06247" y="4050187"/>
              <a:ext cx="390325" cy="479035"/>
            </a:xfrm>
            <a:prstGeom prst="rect">
              <a:avLst/>
            </a:prstGeom>
          </p:spPr>
        </p:pic>
      </p:grpSp>
      <p:sp>
        <p:nvSpPr>
          <p:cNvPr id="75" name="TextBox 74"/>
          <p:cNvSpPr txBox="1"/>
          <p:nvPr/>
        </p:nvSpPr>
        <p:spPr>
          <a:xfrm>
            <a:off x="418360" y="972375"/>
            <a:ext cx="236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Helvetica"/>
              </a:rPr>
              <a:t>A graphical model shows dependencies between </a:t>
            </a:r>
            <a:r>
              <a:rPr lang="en-US" smtClean="0">
                <a:solidFill>
                  <a:prstClr val="black"/>
                </a:solidFill>
                <a:latin typeface="Helvetica"/>
              </a:rPr>
              <a:t>variables.</a:t>
            </a:r>
            <a:endParaRPr lang="en-US" dirty="0" smtClean="0">
              <a:solidFill>
                <a:prstClr val="black"/>
              </a:solidFill>
              <a:latin typeface="Helvetica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650894" y="3533218"/>
            <a:ext cx="3130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Helvetica"/>
              </a:rPr>
              <a:t>Each arrow corresponds to a </a:t>
            </a:r>
            <a:r>
              <a:rPr lang="en-US" smtClean="0">
                <a:solidFill>
                  <a:prstClr val="black"/>
                </a:solidFill>
                <a:latin typeface="Helvetica"/>
              </a:rPr>
              <a:t>probabilistic relationship.</a:t>
            </a:r>
            <a:endParaRPr lang="en-US" dirty="0" smtClean="0">
              <a:solidFill>
                <a:prstClr val="black"/>
              </a:solidFill>
              <a:latin typeface="Helvetica"/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5341" y="2541926"/>
            <a:ext cx="24638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6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Simple encoding model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19458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27AC8C4-F28E-DB4B-BD85-BCCF483B27F6}" type="slidenum">
              <a:rPr lang="en-US" altLang="en-US" sz="1200">
                <a:solidFill>
                  <a:srgbClr val="898989"/>
                </a:solidFill>
                <a:latin typeface="Gill Sans" charset="0"/>
                <a:ea typeface="ヒラギノ角ゴ ProN W3" charset="-128"/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200">
              <a:solidFill>
                <a:srgbClr val="898989"/>
              </a:solidFill>
              <a:latin typeface="Gill Sans" charset="0"/>
              <a:ea typeface="ヒラギノ角ゴ ProN W3" charset="-128"/>
            </a:endParaRPr>
          </a:p>
        </p:txBody>
      </p:sp>
      <p:grpSp>
        <p:nvGrpSpPr>
          <p:cNvPr id="19459" name="Group 20"/>
          <p:cNvGrpSpPr>
            <a:grpSpLocks/>
          </p:cNvGrpSpPr>
          <p:nvPr/>
        </p:nvGrpSpPr>
        <p:grpSpPr bwMode="auto">
          <a:xfrm>
            <a:off x="990600" y="3810000"/>
            <a:ext cx="914400" cy="914400"/>
            <a:chOff x="2349870" y="3785342"/>
            <a:chExt cx="914400" cy="914400"/>
          </a:xfrm>
        </p:grpSpPr>
        <p:sp>
          <p:nvSpPr>
            <p:cNvPr id="17" name="Oval 16"/>
            <p:cNvSpPr/>
            <p:nvPr/>
          </p:nvSpPr>
          <p:spPr>
            <a:xfrm>
              <a:off x="2349870" y="3785342"/>
              <a:ext cx="914400" cy="9144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pic>
          <p:nvPicPr>
            <p:cNvPr id="19483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4114800"/>
              <a:ext cx="482600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460" name="Group 19"/>
          <p:cNvGrpSpPr>
            <a:grpSpLocks/>
          </p:cNvGrpSpPr>
          <p:nvPr/>
        </p:nvGrpSpPr>
        <p:grpSpPr bwMode="auto">
          <a:xfrm>
            <a:off x="2514600" y="3821587"/>
            <a:ext cx="914400" cy="914400"/>
            <a:chOff x="4114800" y="3785342"/>
            <a:chExt cx="914400" cy="914400"/>
          </a:xfrm>
        </p:grpSpPr>
        <p:sp>
          <p:nvSpPr>
            <p:cNvPr id="18" name="Oval 17"/>
            <p:cNvSpPr/>
            <p:nvPr/>
          </p:nvSpPr>
          <p:spPr>
            <a:xfrm>
              <a:off x="4114800" y="3785342"/>
              <a:ext cx="914400" cy="9144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pic>
          <p:nvPicPr>
            <p:cNvPr id="19481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4114800"/>
              <a:ext cx="495300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461" name="Group 15"/>
          <p:cNvGrpSpPr>
            <a:grpSpLocks/>
          </p:cNvGrpSpPr>
          <p:nvPr/>
        </p:nvGrpSpPr>
        <p:grpSpPr bwMode="auto">
          <a:xfrm>
            <a:off x="4762499" y="3810000"/>
            <a:ext cx="914400" cy="914400"/>
            <a:chOff x="5486400" y="3785342"/>
            <a:chExt cx="914400" cy="914400"/>
          </a:xfrm>
        </p:grpSpPr>
        <p:sp>
          <p:nvSpPr>
            <p:cNvPr id="19" name="Oval 18"/>
            <p:cNvSpPr/>
            <p:nvPr/>
          </p:nvSpPr>
          <p:spPr>
            <a:xfrm>
              <a:off x="5486400" y="3785342"/>
              <a:ext cx="914400" cy="9144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pic>
          <p:nvPicPr>
            <p:cNvPr id="19479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8800" y="4114800"/>
              <a:ext cx="596900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462" name="Group 9"/>
          <p:cNvGrpSpPr>
            <a:grpSpLocks/>
          </p:cNvGrpSpPr>
          <p:nvPr/>
        </p:nvGrpSpPr>
        <p:grpSpPr bwMode="auto">
          <a:xfrm>
            <a:off x="4762499" y="1968500"/>
            <a:ext cx="914400" cy="914400"/>
            <a:chOff x="4724400" y="1944213"/>
            <a:chExt cx="914400" cy="914400"/>
          </a:xfrm>
        </p:grpSpPr>
        <p:sp>
          <p:nvSpPr>
            <p:cNvPr id="12" name="Oval 11"/>
            <p:cNvSpPr/>
            <p:nvPr/>
          </p:nvSpPr>
          <p:spPr>
            <a:xfrm>
              <a:off x="4724400" y="1944213"/>
              <a:ext cx="914400" cy="9144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pic>
          <p:nvPicPr>
            <p:cNvPr id="19477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0" y="2286000"/>
              <a:ext cx="546100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463" name="Group 13"/>
          <p:cNvGrpSpPr>
            <a:grpSpLocks/>
          </p:cNvGrpSpPr>
          <p:nvPr/>
        </p:nvGrpSpPr>
        <p:grpSpPr bwMode="auto">
          <a:xfrm>
            <a:off x="2514600" y="1980087"/>
            <a:ext cx="914400" cy="914400"/>
            <a:chOff x="3023340" y="1944213"/>
            <a:chExt cx="914400" cy="914400"/>
          </a:xfrm>
        </p:grpSpPr>
        <p:sp>
          <p:nvSpPr>
            <p:cNvPr id="11" name="Oval 10"/>
            <p:cNvSpPr/>
            <p:nvPr/>
          </p:nvSpPr>
          <p:spPr>
            <a:xfrm>
              <a:off x="3023340" y="1944213"/>
              <a:ext cx="914400" cy="9144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pic>
          <p:nvPicPr>
            <p:cNvPr id="19475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6600" y="2286000"/>
              <a:ext cx="444500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464" name="Group 14"/>
          <p:cNvGrpSpPr>
            <a:grpSpLocks/>
          </p:cNvGrpSpPr>
          <p:nvPr/>
        </p:nvGrpSpPr>
        <p:grpSpPr bwMode="auto">
          <a:xfrm>
            <a:off x="990600" y="1968500"/>
            <a:ext cx="914400" cy="914400"/>
            <a:chOff x="1627080" y="1944213"/>
            <a:chExt cx="914400" cy="914400"/>
          </a:xfrm>
        </p:grpSpPr>
        <p:sp>
          <p:nvSpPr>
            <p:cNvPr id="9" name="Oval 8"/>
            <p:cNvSpPr/>
            <p:nvPr/>
          </p:nvSpPr>
          <p:spPr>
            <a:xfrm>
              <a:off x="1627080" y="1944213"/>
              <a:ext cx="914400" cy="9144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pic>
          <p:nvPicPr>
            <p:cNvPr id="19473" name="Picture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0400" y="2286000"/>
              <a:ext cx="431800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24" name="Straight Arrow Connector 23"/>
          <p:cNvCxnSpPr>
            <a:cxnSpLocks noChangeShapeType="1"/>
            <a:stCxn id="9" idx="4"/>
            <a:endCxn id="17" idx="0"/>
          </p:cNvCxnSpPr>
          <p:nvPr/>
        </p:nvCxnSpPr>
        <p:spPr bwMode="auto">
          <a:xfrm>
            <a:off x="1447800" y="2882900"/>
            <a:ext cx="0" cy="92710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Straight Arrow Connector 26"/>
          <p:cNvCxnSpPr>
            <a:cxnSpLocks noChangeShapeType="1"/>
            <a:stCxn id="11" idx="4"/>
            <a:endCxn id="18" idx="0"/>
          </p:cNvCxnSpPr>
          <p:nvPr/>
        </p:nvCxnSpPr>
        <p:spPr bwMode="auto">
          <a:xfrm>
            <a:off x="2971800" y="2894487"/>
            <a:ext cx="0" cy="92710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Straight Arrow Connector 28"/>
          <p:cNvCxnSpPr>
            <a:cxnSpLocks noChangeShapeType="1"/>
            <a:stCxn id="12" idx="4"/>
            <a:endCxn id="19" idx="0"/>
          </p:cNvCxnSpPr>
          <p:nvPr/>
        </p:nvCxnSpPr>
        <p:spPr bwMode="auto">
          <a:xfrm>
            <a:off x="5219699" y="2882900"/>
            <a:ext cx="0" cy="92710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471" name="TextBox 31"/>
          <p:cNvSpPr txBox="1">
            <a:spLocks noChangeArrowheads="1"/>
          </p:cNvSpPr>
          <p:nvPr/>
        </p:nvSpPr>
        <p:spPr bwMode="auto">
          <a:xfrm>
            <a:off x="3794325" y="1888012"/>
            <a:ext cx="723900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Myriad Pro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00" dirty="0">
                <a:solidFill>
                  <a:srgbClr val="000000"/>
                </a:solidFill>
                <a:latin typeface="Gill Sans" charset="0"/>
                <a:ea typeface="ヒラギノ角ゴ ProN W3" charset="-128"/>
              </a:rPr>
              <a:t>…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438900" y="3383127"/>
            <a:ext cx="2362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Helvetica"/>
              </a:rPr>
              <a:t>Showing data across time now.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Helvetic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Helvetica"/>
              </a:rPr>
              <a:t>“x” is a vector of neural activity.</a:t>
            </a:r>
            <a:endParaRPr lang="en-CA" dirty="0">
              <a:solidFill>
                <a:prstClr val="black"/>
              </a:solidFill>
              <a:latin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1100" y="2340924"/>
            <a:ext cx="24257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07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15.5"/>
</p:tagLst>
</file>

<file path=ppt/theme/theme1.xml><?xml version="1.0" encoding="utf-8"?>
<a:theme xmlns:a="http://schemas.openxmlformats.org/drawingml/2006/main" name="OrangeCorner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rangeCorners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rangeCorner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Corner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Corner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Corner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Corner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Corner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Corner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Corner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Corner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Corner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Corner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Corner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19279</TotalTime>
  <Words>3251</Words>
  <Application>Microsoft Office PowerPoint</Application>
  <PresentationFormat>On-screen Show (4:3)</PresentationFormat>
  <Paragraphs>590</Paragraphs>
  <Slides>70</Slides>
  <Notes>47</Notes>
  <HiddenSlides>0</HiddenSlides>
  <MMClips>3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0" baseType="lpstr">
      <vt:lpstr>ＭＳ Ｐゴシック</vt:lpstr>
      <vt:lpstr>.HelveticaNeueDeskInterface-Regular</vt:lpstr>
      <vt:lpstr>Arial</vt:lpstr>
      <vt:lpstr>Gill Sans</vt:lpstr>
      <vt:lpstr>Helvetica</vt:lpstr>
      <vt:lpstr>Times New Roman</vt:lpstr>
      <vt:lpstr>Wingdings</vt:lpstr>
      <vt:lpstr>ヒラギノ角ゴ ProN W3</vt:lpstr>
      <vt:lpstr>OrangeCorners</vt:lpstr>
      <vt:lpstr>Image</vt:lpstr>
      <vt:lpstr>Why do decoding?</vt:lpstr>
      <vt:lpstr>Basic Assumption – “Encoding”</vt:lpstr>
      <vt:lpstr>PowerPoint Presentation</vt:lpstr>
      <vt:lpstr>PowerPoint Presentation</vt:lpstr>
      <vt:lpstr>PowerPoint Presentation</vt:lpstr>
      <vt:lpstr>High-performance brain-controlled target selection</vt:lpstr>
      <vt:lpstr>Decoding Algorithms</vt:lpstr>
      <vt:lpstr>Simple encoding model</vt:lpstr>
      <vt:lpstr>Simple encoding model</vt:lpstr>
      <vt:lpstr>Simple encoding model</vt:lpstr>
      <vt:lpstr>Adding dynamics</vt:lpstr>
      <vt:lpstr>Common Population Observation Models</vt:lpstr>
      <vt:lpstr>Common Decoding Techniques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Unsupervised Learning (HMM) Example</vt:lpstr>
      <vt:lpstr>What do the states represent?</vt:lpstr>
      <vt:lpstr>Observation Model</vt:lpstr>
      <vt:lpstr>Full Model</vt:lpstr>
      <vt:lpstr>What about Poisson observations?</vt:lpstr>
      <vt:lpstr>Decoding – Laplace approx.</vt:lpstr>
      <vt:lpstr>Laplace Approximation</vt:lpstr>
      <vt:lpstr>Laplace Approximation 2</vt:lpstr>
      <vt:lpstr>Laplace Approximation 3</vt:lpstr>
      <vt:lpstr>Laplace Approximation – K-dim</vt:lpstr>
      <vt:lpstr>What if no distributions are nice: Particle Filter</vt:lpstr>
    </vt:vector>
  </TitlesOfParts>
  <Company>Dartmouth College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MvdM</dc:title>
  <dc:creator>Matthijs van der Meer</dc:creator>
  <cp:lastModifiedBy>mvdm</cp:lastModifiedBy>
  <cp:revision>578</cp:revision>
  <dcterms:created xsi:type="dcterms:W3CDTF">2011-02-24T21:21:20Z</dcterms:created>
  <dcterms:modified xsi:type="dcterms:W3CDTF">2017-08-16T14:21:52Z</dcterms:modified>
</cp:coreProperties>
</file>